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256" r:id="rId2"/>
    <p:sldId id="311" r:id="rId3"/>
    <p:sldId id="339" r:id="rId4"/>
    <p:sldId id="277" r:id="rId5"/>
    <p:sldId id="313" r:id="rId6"/>
    <p:sldId id="314" r:id="rId7"/>
    <p:sldId id="315" r:id="rId8"/>
    <p:sldId id="316" r:id="rId9"/>
    <p:sldId id="317" r:id="rId10"/>
    <p:sldId id="318" r:id="rId11"/>
    <p:sldId id="319" r:id="rId12"/>
    <p:sldId id="320" r:id="rId13"/>
    <p:sldId id="321" r:id="rId14"/>
    <p:sldId id="267" r:id="rId15"/>
    <p:sldId id="278" r:id="rId16"/>
    <p:sldId id="322" r:id="rId17"/>
    <p:sldId id="323" r:id="rId18"/>
    <p:sldId id="324" r:id="rId19"/>
    <p:sldId id="325" r:id="rId20"/>
    <p:sldId id="326" r:id="rId21"/>
    <p:sldId id="327" r:id="rId22"/>
    <p:sldId id="340" r:id="rId23"/>
    <p:sldId id="294" r:id="rId24"/>
    <p:sldId id="329" r:id="rId25"/>
    <p:sldId id="330" r:id="rId26"/>
    <p:sldId id="331" r:id="rId27"/>
    <p:sldId id="332" r:id="rId28"/>
    <p:sldId id="286" r:id="rId29"/>
    <p:sldId id="333" r:id="rId30"/>
    <p:sldId id="282" r:id="rId31"/>
    <p:sldId id="335" r:id="rId32"/>
    <p:sldId id="336" r:id="rId33"/>
    <p:sldId id="297" r:id="rId34"/>
    <p:sldId id="334" r:id="rId35"/>
    <p:sldId id="337" r:id="rId36"/>
    <p:sldId id="338" r:id="rId37"/>
    <p:sldId id="275" r:id="rId38"/>
    <p:sldId id="273" r:id="rId39"/>
    <p:sldId id="263" r:id="rId40"/>
    <p:sldId id="341" r:id="rId41"/>
  </p:sldIdLst>
  <p:sldSz cx="14401800" cy="2808288"/>
  <p:notesSz cx="6858000" cy="9144000"/>
  <p:defaultTextStyle>
    <a:defPPr>
      <a:defRPr lang="zh-CN"/>
    </a:defPPr>
    <a:lvl1pPr marL="0" algn="l" defTabSz="1101090" rtl="0" eaLnBrk="1" latinLnBrk="0" hangingPunct="1">
      <a:defRPr sz="2100" kern="1200">
        <a:solidFill>
          <a:schemeClr val="tx1"/>
        </a:solidFill>
        <a:latin typeface="+mn-lt"/>
        <a:ea typeface="+mn-ea"/>
        <a:cs typeface="+mn-cs"/>
      </a:defRPr>
    </a:lvl1pPr>
    <a:lvl2pPr marL="550545" algn="l" defTabSz="1101090" rtl="0" eaLnBrk="1" latinLnBrk="0" hangingPunct="1">
      <a:defRPr sz="2100" kern="1200">
        <a:solidFill>
          <a:schemeClr val="tx1"/>
        </a:solidFill>
        <a:latin typeface="+mn-lt"/>
        <a:ea typeface="+mn-ea"/>
        <a:cs typeface="+mn-cs"/>
      </a:defRPr>
    </a:lvl2pPr>
    <a:lvl3pPr marL="1101090" algn="l" defTabSz="1101090" rtl="0" eaLnBrk="1" latinLnBrk="0" hangingPunct="1">
      <a:defRPr sz="2100" kern="1200">
        <a:solidFill>
          <a:schemeClr val="tx1"/>
        </a:solidFill>
        <a:latin typeface="+mn-lt"/>
        <a:ea typeface="+mn-ea"/>
        <a:cs typeface="+mn-cs"/>
      </a:defRPr>
    </a:lvl3pPr>
    <a:lvl4pPr marL="1652270" algn="l" defTabSz="1101090" rtl="0" eaLnBrk="1" latinLnBrk="0" hangingPunct="1">
      <a:defRPr sz="2100" kern="1200">
        <a:solidFill>
          <a:schemeClr val="tx1"/>
        </a:solidFill>
        <a:latin typeface="+mn-lt"/>
        <a:ea typeface="+mn-ea"/>
        <a:cs typeface="+mn-cs"/>
      </a:defRPr>
    </a:lvl4pPr>
    <a:lvl5pPr marL="2202815" algn="l" defTabSz="1101090" rtl="0" eaLnBrk="1" latinLnBrk="0" hangingPunct="1">
      <a:defRPr sz="2100" kern="1200">
        <a:solidFill>
          <a:schemeClr val="tx1"/>
        </a:solidFill>
        <a:latin typeface="+mn-lt"/>
        <a:ea typeface="+mn-ea"/>
        <a:cs typeface="+mn-cs"/>
      </a:defRPr>
    </a:lvl5pPr>
    <a:lvl6pPr marL="2753360" algn="l" defTabSz="1101090" rtl="0" eaLnBrk="1" latinLnBrk="0" hangingPunct="1">
      <a:defRPr sz="2100" kern="1200">
        <a:solidFill>
          <a:schemeClr val="tx1"/>
        </a:solidFill>
        <a:latin typeface="+mn-lt"/>
        <a:ea typeface="+mn-ea"/>
        <a:cs typeface="+mn-cs"/>
      </a:defRPr>
    </a:lvl6pPr>
    <a:lvl7pPr marL="3303905" algn="l" defTabSz="1101090" rtl="0" eaLnBrk="1" latinLnBrk="0" hangingPunct="1">
      <a:defRPr sz="2100" kern="1200">
        <a:solidFill>
          <a:schemeClr val="tx1"/>
        </a:solidFill>
        <a:latin typeface="+mn-lt"/>
        <a:ea typeface="+mn-ea"/>
        <a:cs typeface="+mn-cs"/>
      </a:defRPr>
    </a:lvl7pPr>
    <a:lvl8pPr marL="3855085" algn="l" defTabSz="1101090" rtl="0" eaLnBrk="1" latinLnBrk="0" hangingPunct="1">
      <a:defRPr sz="2100" kern="1200">
        <a:solidFill>
          <a:schemeClr val="tx1"/>
        </a:solidFill>
        <a:latin typeface="+mn-lt"/>
        <a:ea typeface="+mn-ea"/>
        <a:cs typeface="+mn-cs"/>
      </a:defRPr>
    </a:lvl8pPr>
    <a:lvl9pPr marL="4405630" algn="l" defTabSz="11010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885" userDrawn="1">
          <p15:clr>
            <a:srgbClr val="A4A3A4"/>
          </p15:clr>
        </p15:guide>
        <p15:guide id="2" pos="4536" userDrawn="1">
          <p15:clr>
            <a:srgbClr val="A4A3A4"/>
          </p15:clr>
        </p15:guide>
        <p15:guide id="3" pos="1270" userDrawn="1">
          <p15:clr>
            <a:srgbClr val="A4A3A4"/>
          </p15:clr>
        </p15:guide>
        <p15:guide id="4" pos="7802"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eamt" initials="d" lastIdx="2" clrIdx="0">
    <p:extLst>
      <p:ext uri="{19B8F6BF-5375-455C-9EA6-DF929625EA0E}">
        <p15:presenceInfo xmlns:p15="http://schemas.microsoft.com/office/powerpoint/2012/main" xmlns="" userId="dream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5B664"/>
    <a:srgbClr val="F07E00"/>
    <a:srgbClr val="4BACC6"/>
    <a:srgbClr val="0099FF"/>
    <a:srgbClr val="948A54"/>
    <a:srgbClr val="70AD47"/>
    <a:srgbClr val="00FF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62" autoAdjust="0"/>
    <p:restoredTop sz="61883" autoAdjust="0"/>
  </p:normalViewPr>
  <p:slideViewPr>
    <p:cSldViewPr>
      <p:cViewPr varScale="1">
        <p:scale>
          <a:sx n="87" d="100"/>
          <a:sy n="87" d="100"/>
        </p:scale>
        <p:origin x="-86" y="-350"/>
      </p:cViewPr>
      <p:guideLst>
        <p:guide orient="horz" pos="885"/>
        <p:guide pos="4536"/>
        <p:guide pos="1270"/>
        <p:guide pos="7802"/>
      </p:guideLst>
    </p:cSldViewPr>
  </p:slideViewPr>
  <p:notesTextViewPr>
    <p:cViewPr>
      <p:scale>
        <a:sx n="100" d="100"/>
        <a:sy n="100" d="100"/>
      </p:scale>
      <p:origin x="0" y="0"/>
    </p:cViewPr>
  </p:notesTextViewPr>
  <p:sorterViewPr>
    <p:cViewPr>
      <p:scale>
        <a:sx n="100" d="100"/>
        <a:sy n="100" d="100"/>
      </p:scale>
      <p:origin x="0" y="-1668"/>
    </p:cViewPr>
  </p:sorterViewPr>
  <p:notesViewPr>
    <p:cSldViewPr showGuides="1">
      <p:cViewPr varScale="1">
        <p:scale>
          <a:sx n="51" d="100"/>
          <a:sy n="51" d="100"/>
        </p:scale>
        <p:origin x="-29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Snort</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Sheet1!$A$2:$A$10</c:f>
              <c:strCache>
                <c:ptCount val="9"/>
                <c:pt idx="0">
                  <c:v>基础</c:v>
                </c:pt>
                <c:pt idx="1">
                  <c:v>HTTP</c:v>
                </c:pt>
                <c:pt idx="2">
                  <c:v>DNS</c:v>
                </c:pt>
                <c:pt idx="3">
                  <c:v>SMTP</c:v>
                </c:pt>
                <c:pt idx="4">
                  <c:v>POP3</c:v>
                </c:pt>
                <c:pt idx="5">
                  <c:v>IMAP</c:v>
                </c:pt>
                <c:pt idx="6">
                  <c:v>SMB</c:v>
                </c:pt>
                <c:pt idx="7">
                  <c:v>FTP</c:v>
                </c:pt>
                <c:pt idx="8">
                  <c:v>关联向量</c:v>
                </c:pt>
              </c:strCache>
            </c:strRef>
          </c:cat>
          <c:val>
            <c:numRef>
              <c:f>Sheet1!$B$2:$B$10</c:f>
              <c:numCache>
                <c:formatCode>General</c:formatCode>
                <c:ptCount val="9"/>
                <c:pt idx="0">
                  <c:v>7</c:v>
                </c:pt>
                <c:pt idx="1">
                  <c:v>4</c:v>
                </c:pt>
                <c:pt idx="2">
                  <c:v>0</c:v>
                </c:pt>
                <c:pt idx="3">
                  <c:v>4</c:v>
                </c:pt>
                <c:pt idx="4">
                  <c:v>0</c:v>
                </c:pt>
                <c:pt idx="5">
                  <c:v>0</c:v>
                </c:pt>
                <c:pt idx="6">
                  <c:v>0</c:v>
                </c:pt>
                <c:pt idx="7">
                  <c:v>0</c:v>
                </c:pt>
                <c:pt idx="8">
                  <c:v>0</c:v>
                </c:pt>
              </c:numCache>
            </c:numRef>
          </c:val>
          <c:extLst xmlns:c16r2="http://schemas.microsoft.com/office/drawing/2015/06/chart">
            <c:ext xmlns:c16="http://schemas.microsoft.com/office/drawing/2014/chart" uri="{C3380CC4-5D6E-409C-BE32-E72D297353CC}">
              <c16:uniqueId val="{00000000-780F-4A45-81C2-C6F1CC7B24CD}"/>
            </c:ext>
          </c:extLst>
        </c:ser>
        <c:ser>
          <c:idx val="1"/>
          <c:order val="1"/>
          <c:tx>
            <c:strRef>
              <c:f>Sheet1!$C$1</c:f>
              <c:strCache>
                <c:ptCount val="1"/>
                <c:pt idx="0">
                  <c:v>探海</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Sheet1!$A$2:$A$10</c:f>
              <c:strCache>
                <c:ptCount val="9"/>
                <c:pt idx="0">
                  <c:v>基础</c:v>
                </c:pt>
                <c:pt idx="1">
                  <c:v>HTTP</c:v>
                </c:pt>
                <c:pt idx="2">
                  <c:v>DNS</c:v>
                </c:pt>
                <c:pt idx="3">
                  <c:v>SMTP</c:v>
                </c:pt>
                <c:pt idx="4">
                  <c:v>POP3</c:v>
                </c:pt>
                <c:pt idx="5">
                  <c:v>IMAP</c:v>
                </c:pt>
                <c:pt idx="6">
                  <c:v>SMB</c:v>
                </c:pt>
                <c:pt idx="7">
                  <c:v>FTP</c:v>
                </c:pt>
                <c:pt idx="8">
                  <c:v>关联向量</c:v>
                </c:pt>
              </c:strCache>
            </c:strRef>
          </c:cat>
          <c:val>
            <c:numRef>
              <c:f>Sheet1!$C$2:$C$10</c:f>
              <c:numCache>
                <c:formatCode>General</c:formatCode>
                <c:ptCount val="9"/>
                <c:pt idx="0">
                  <c:v>13</c:v>
                </c:pt>
                <c:pt idx="1">
                  <c:v>21</c:v>
                </c:pt>
                <c:pt idx="2">
                  <c:v>8</c:v>
                </c:pt>
                <c:pt idx="3">
                  <c:v>9</c:v>
                </c:pt>
                <c:pt idx="4">
                  <c:v>9</c:v>
                </c:pt>
                <c:pt idx="5">
                  <c:v>9</c:v>
                </c:pt>
                <c:pt idx="6">
                  <c:v>7</c:v>
                </c:pt>
                <c:pt idx="7">
                  <c:v>7</c:v>
                </c:pt>
                <c:pt idx="8">
                  <c:v>32</c:v>
                </c:pt>
              </c:numCache>
            </c:numRef>
          </c:val>
          <c:extLst xmlns:c16r2="http://schemas.microsoft.com/office/drawing/2015/06/chart">
            <c:ext xmlns:c16="http://schemas.microsoft.com/office/drawing/2014/chart" uri="{C3380CC4-5D6E-409C-BE32-E72D297353CC}">
              <c16:uniqueId val="{00000001-780F-4A45-81C2-C6F1CC7B24CD}"/>
            </c:ext>
          </c:extLst>
        </c:ser>
        <c:dLbls>
          <c:dLblPos val="outEnd"/>
          <c:showLegendKey val="0"/>
          <c:showVal val="1"/>
          <c:showCatName val="0"/>
          <c:showSerName val="0"/>
          <c:showPercent val="0"/>
          <c:showBubbleSize val="0"/>
        </c:dLbls>
        <c:gapWidth val="444"/>
        <c:overlap val="-90"/>
        <c:axId val="100226176"/>
        <c:axId val="100227712"/>
      </c:barChart>
      <c:catAx>
        <c:axId val="100226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bg1"/>
                </a:solidFill>
                <a:latin typeface="+mn-lt"/>
                <a:ea typeface="+mn-ea"/>
                <a:cs typeface="+mn-cs"/>
              </a:defRPr>
            </a:pPr>
            <a:endParaRPr lang="zh-CN"/>
          </a:p>
        </c:txPr>
        <c:crossAx val="100227712"/>
        <c:crosses val="autoZero"/>
        <c:auto val="1"/>
        <c:lblAlgn val="ctr"/>
        <c:lblOffset val="100"/>
        <c:noMultiLvlLbl val="0"/>
      </c:catAx>
      <c:valAx>
        <c:axId val="100227712"/>
        <c:scaling>
          <c:orientation val="minMax"/>
        </c:scaling>
        <c:delete val="1"/>
        <c:axPos val="l"/>
        <c:numFmt formatCode="General" sourceLinked="1"/>
        <c:majorTickMark val="none"/>
        <c:minorTickMark val="none"/>
        <c:tickLblPos val="nextTo"/>
        <c:crossAx val="10022617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1"/>
          </a:solidFill>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5D7743A-494C-49A3-8137-EB1C1D056237}" type="datetimeFigureOut">
              <a:rPr lang="zh-CN" altLang="en-US" smtClean="0"/>
              <a:t>2017/7/25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AB4817-BC1B-47FC-8B9F-6783FAF2F4BA}" type="slidenum">
              <a:rPr lang="zh-CN" altLang="en-US" smtClean="0"/>
              <a:t>‹#›</a:t>
            </a:fld>
            <a:endParaRPr lang="zh-CN" altLang="en-US"/>
          </a:p>
        </p:txBody>
      </p:sp>
    </p:spTree>
    <p:extLst>
      <p:ext uri="{BB962C8B-B14F-4D97-AF65-F5344CB8AC3E}">
        <p14:creationId xmlns:p14="http://schemas.microsoft.com/office/powerpoint/2010/main" val="634879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066ADE-6499-4EA8-B437-7404A64A217B}" type="datetimeFigureOut">
              <a:rPr lang="zh-CN" altLang="en-US" smtClean="0"/>
              <a:t>2017/7/25</a:t>
            </a:fld>
            <a:endParaRPr lang="zh-CN" altLang="en-US"/>
          </a:p>
        </p:txBody>
      </p:sp>
      <p:sp>
        <p:nvSpPr>
          <p:cNvPr id="4" name="幻灯片图像占位符 3"/>
          <p:cNvSpPr>
            <a:spLocks noGrp="1" noRot="1" noChangeAspect="1"/>
          </p:cNvSpPr>
          <p:nvPr>
            <p:ph type="sldImg" idx="2"/>
          </p:nvPr>
        </p:nvSpPr>
        <p:spPr>
          <a:xfrm>
            <a:off x="-5362575" y="685800"/>
            <a:ext cx="1758315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E58F16-2434-439F-B72A-C656EB2EC911}" type="slidenum">
              <a:rPr lang="zh-CN" altLang="en-US" smtClean="0"/>
              <a:t>‹#›</a:t>
            </a:fld>
            <a:endParaRPr lang="zh-CN" altLang="en-US"/>
          </a:p>
        </p:txBody>
      </p:sp>
    </p:spTree>
    <p:extLst>
      <p:ext uri="{BB962C8B-B14F-4D97-AF65-F5344CB8AC3E}">
        <p14:creationId xmlns:p14="http://schemas.microsoft.com/office/powerpoint/2010/main" val="246871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1</a:t>
            </a:fld>
            <a:endParaRPr lang="zh-CN" altLang="en-US"/>
          </a:p>
        </p:txBody>
      </p:sp>
    </p:spTree>
    <p:extLst>
      <p:ext uri="{BB962C8B-B14F-4D97-AF65-F5344CB8AC3E}">
        <p14:creationId xmlns:p14="http://schemas.microsoft.com/office/powerpoint/2010/main" val="808918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29</a:t>
            </a:fld>
            <a:endParaRPr lang="zh-CN" altLang="en-US"/>
          </a:p>
        </p:txBody>
      </p:sp>
    </p:spTree>
    <p:extLst>
      <p:ext uri="{BB962C8B-B14F-4D97-AF65-F5344CB8AC3E}">
        <p14:creationId xmlns:p14="http://schemas.microsoft.com/office/powerpoint/2010/main" val="314962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30</a:t>
            </a:fld>
            <a:endParaRPr lang="zh-CN" altLang="en-US"/>
          </a:p>
        </p:txBody>
      </p:sp>
    </p:spTree>
    <p:extLst>
      <p:ext uri="{BB962C8B-B14F-4D97-AF65-F5344CB8AC3E}">
        <p14:creationId xmlns:p14="http://schemas.microsoft.com/office/powerpoint/2010/main" val="3699622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两侧屏幕播放媒体</a:t>
            </a:r>
            <a:r>
              <a:rPr lang="en-US" altLang="zh-CN" dirty="0" smtClean="0"/>
              <a:t>3</a:t>
            </a:r>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32</a:t>
            </a:fld>
            <a:endParaRPr lang="zh-CN" altLang="en-US"/>
          </a:p>
        </p:txBody>
      </p:sp>
    </p:spTree>
    <p:extLst>
      <p:ext uri="{BB962C8B-B14F-4D97-AF65-F5344CB8AC3E}">
        <p14:creationId xmlns:p14="http://schemas.microsoft.com/office/powerpoint/2010/main" val="974464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sz="1200" kern="1200" dirty="0" smtClean="0">
                <a:solidFill>
                  <a:schemeClr val="tx1"/>
                </a:solidFill>
                <a:effectLst/>
                <a:latin typeface="+mn-lt"/>
                <a:ea typeface="+mn-ea"/>
                <a:cs typeface="+mn-cs"/>
              </a:rPr>
              <a:t>我司安全理念上，需要从威胁检测提升到威胁认知，基于对象的定性，是一种基础的安全方法，但是并未解决有效的安全问题。</a:t>
            </a:r>
            <a:endParaRPr lang="en-US" altLang="zh-CN" sz="1200" kern="1200" dirty="0" smtClean="0">
              <a:solidFill>
                <a:schemeClr val="tx1"/>
              </a:solidFill>
              <a:effectLst/>
              <a:latin typeface="+mn-lt"/>
              <a:ea typeface="+mn-ea"/>
              <a:cs typeface="+mn-cs"/>
            </a:endParaRPr>
          </a:p>
          <a:p>
            <a:pPr eaLnBrk="1" hangingPunct="1">
              <a:spcBef>
                <a:spcPct val="0"/>
              </a:spcBef>
            </a:pPr>
            <a:r>
              <a:rPr lang="zh-CN" altLang="en-US" sz="1200" kern="1200" dirty="0" smtClean="0">
                <a:solidFill>
                  <a:schemeClr val="tx1"/>
                </a:solidFill>
                <a:effectLst/>
                <a:latin typeface="+mn-lt"/>
                <a:ea typeface="+mn-ea"/>
                <a:cs typeface="+mn-cs"/>
              </a:rPr>
              <a:t>谁进来了？</a:t>
            </a:r>
            <a:endParaRPr lang="en-US" altLang="zh-CN" sz="1200" kern="1200" dirty="0" smtClean="0">
              <a:solidFill>
                <a:schemeClr val="tx1"/>
              </a:solidFill>
              <a:effectLst/>
              <a:latin typeface="+mn-lt"/>
              <a:ea typeface="+mn-ea"/>
              <a:cs typeface="+mn-cs"/>
            </a:endParaRPr>
          </a:p>
          <a:p>
            <a:pPr eaLnBrk="1" hangingPunct="1">
              <a:spcBef>
                <a:spcPct val="0"/>
              </a:spcBef>
            </a:pPr>
            <a:r>
              <a:rPr lang="zh-CN" altLang="en-US" sz="1200" kern="1200" dirty="0" smtClean="0">
                <a:solidFill>
                  <a:schemeClr val="tx1"/>
                </a:solidFill>
                <a:effectLst/>
                <a:latin typeface="+mn-lt"/>
                <a:ea typeface="+mn-ea"/>
                <a:cs typeface="+mn-cs"/>
              </a:rPr>
              <a:t>不知道？</a:t>
            </a:r>
            <a:endParaRPr lang="en-US" altLang="zh-CN" sz="1200" kern="1200" dirty="0" smtClean="0">
              <a:solidFill>
                <a:schemeClr val="tx1"/>
              </a:solidFill>
              <a:effectLst/>
              <a:latin typeface="+mn-lt"/>
              <a:ea typeface="+mn-ea"/>
              <a:cs typeface="+mn-cs"/>
            </a:endParaRPr>
          </a:p>
          <a:p>
            <a:pPr eaLnBrk="1" hangingPunct="1">
              <a:spcBef>
                <a:spcPct val="0"/>
              </a:spcBef>
            </a:pPr>
            <a:r>
              <a:rPr lang="zh-CN" altLang="en-US" sz="1200" kern="1200" dirty="0" smtClean="0">
                <a:solidFill>
                  <a:schemeClr val="tx1"/>
                </a:solidFill>
                <a:effectLst/>
                <a:latin typeface="+mn-lt"/>
                <a:ea typeface="+mn-ea"/>
                <a:cs typeface="+mn-cs"/>
              </a:rPr>
              <a:t>是敌是友不知道？</a:t>
            </a:r>
            <a:endParaRPr lang="en-US" altLang="zh-CN" sz="1200" kern="1200" dirty="0" smtClean="0">
              <a:solidFill>
                <a:schemeClr val="tx1"/>
              </a:solidFill>
              <a:effectLst/>
              <a:latin typeface="+mn-lt"/>
              <a:ea typeface="+mn-ea"/>
              <a:cs typeface="+mn-cs"/>
            </a:endParaRPr>
          </a:p>
          <a:p>
            <a:pPr eaLnBrk="1" hangingPunct="1">
              <a:spcBef>
                <a:spcPct val="0"/>
              </a:spcBef>
            </a:pPr>
            <a:r>
              <a:rPr lang="zh-CN" altLang="en-US" sz="1200" kern="1200" dirty="0" smtClean="0">
                <a:solidFill>
                  <a:schemeClr val="tx1"/>
                </a:solidFill>
                <a:effectLst/>
                <a:latin typeface="+mn-lt"/>
                <a:ea typeface="+mn-ea"/>
                <a:cs typeface="+mn-cs"/>
              </a:rPr>
              <a:t>仅有威胁检测是远远不够的</a:t>
            </a:r>
            <a:endParaRPr lang="en-US" altLang="zh-CN" sz="1200" kern="1200" dirty="0" smtClean="0">
              <a:solidFill>
                <a:schemeClr val="tx1"/>
              </a:solidFill>
              <a:effectLst/>
              <a:latin typeface="+mn-lt"/>
              <a:ea typeface="+mn-ea"/>
              <a:cs typeface="+mn-cs"/>
            </a:endParaRPr>
          </a:p>
          <a:p>
            <a:pPr eaLnBrk="1" hangingPunct="1">
              <a:spcBef>
                <a:spcPct val="0"/>
              </a:spcBef>
            </a:pPr>
            <a:endParaRPr lang="en-US" altLang="zh-CN" sz="1200" kern="1200" dirty="0" smtClean="0">
              <a:solidFill>
                <a:schemeClr val="tx1"/>
              </a:solidFill>
              <a:effectLst/>
              <a:latin typeface="+mn-lt"/>
              <a:ea typeface="+mn-ea"/>
              <a:cs typeface="+mn-cs"/>
            </a:endParaRPr>
          </a:p>
          <a:p>
            <a:pPr eaLnBrk="1" hangingPunct="1">
              <a:spcBef>
                <a:spcPct val="0"/>
              </a:spcBef>
            </a:pPr>
            <a:r>
              <a:rPr lang="zh-CN" altLang="en-US" sz="1200" kern="1200" dirty="0" smtClean="0">
                <a:solidFill>
                  <a:schemeClr val="tx1"/>
                </a:solidFill>
                <a:effectLst/>
                <a:latin typeface="+mn-lt"/>
                <a:ea typeface="+mn-ea"/>
                <a:cs typeface="+mn-cs"/>
              </a:rPr>
              <a:t>恶意代码的本质是攻击意图的代码实现。绝大部分攻击中是有</a:t>
            </a:r>
            <a:r>
              <a:rPr lang="en-US" altLang="zh-CN" sz="1200" kern="1200" dirty="0" smtClean="0">
                <a:solidFill>
                  <a:schemeClr val="tx1"/>
                </a:solidFill>
                <a:effectLst/>
                <a:latin typeface="+mn-lt"/>
                <a:ea typeface="+mn-ea"/>
                <a:cs typeface="+mn-cs"/>
              </a:rPr>
              <a:t>payload</a:t>
            </a:r>
            <a:r>
              <a:rPr lang="zh-CN" altLang="en-US" sz="1200" kern="1200" dirty="0" smtClean="0">
                <a:solidFill>
                  <a:schemeClr val="tx1"/>
                </a:solidFill>
                <a:effectLst/>
                <a:latin typeface="+mn-lt"/>
                <a:ea typeface="+mn-ea"/>
                <a:cs typeface="+mn-cs"/>
              </a:rPr>
              <a:t>载荷的。</a:t>
            </a: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33</a:t>
            </a:fld>
            <a:endParaRPr lang="zh-CN" altLang="en-US"/>
          </a:p>
        </p:txBody>
      </p:sp>
    </p:spTree>
    <p:extLst>
      <p:ext uri="{BB962C8B-B14F-4D97-AF65-F5344CB8AC3E}">
        <p14:creationId xmlns:p14="http://schemas.microsoft.com/office/powerpoint/2010/main" val="1781939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37</a:t>
            </a:fld>
            <a:endParaRPr lang="zh-CN" altLang="en-US"/>
          </a:p>
        </p:txBody>
      </p:sp>
    </p:spTree>
    <p:extLst>
      <p:ext uri="{BB962C8B-B14F-4D97-AF65-F5344CB8AC3E}">
        <p14:creationId xmlns:p14="http://schemas.microsoft.com/office/powerpoint/2010/main" val="976821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0D3316-701E-42C2-9B5B-C428E9169E98}" type="slidenum">
              <a:rPr lang="zh-CN" altLang="en-US" smtClean="0"/>
              <a:t>38</a:t>
            </a:fld>
            <a:endParaRPr lang="zh-CN" altLang="en-US"/>
          </a:p>
        </p:txBody>
      </p:sp>
    </p:spTree>
    <p:extLst>
      <p:ext uri="{BB962C8B-B14F-4D97-AF65-F5344CB8AC3E}">
        <p14:creationId xmlns:p14="http://schemas.microsoft.com/office/powerpoint/2010/main" val="280191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左侧屏幕播放媒体</a:t>
            </a:r>
            <a:r>
              <a:rPr lang="en-US" altLang="zh-CN" b="1" dirty="0" smtClean="0"/>
              <a:t>1</a:t>
            </a:r>
            <a:r>
              <a:rPr lang="zh-CN" altLang="en-US" b="1" dirty="0" smtClean="0"/>
              <a:t>，右侧屏幕播放媒体</a:t>
            </a:r>
            <a:r>
              <a:rPr lang="en-US" altLang="zh-CN" b="1" dirty="0" smtClean="0"/>
              <a:t>2</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6</a:t>
            </a:fld>
            <a:endParaRPr lang="zh-CN" altLang="en-US"/>
          </a:p>
        </p:txBody>
      </p:sp>
    </p:spTree>
    <p:extLst>
      <p:ext uri="{BB962C8B-B14F-4D97-AF65-F5344CB8AC3E}">
        <p14:creationId xmlns:p14="http://schemas.microsoft.com/office/powerpoint/2010/main" val="362250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7</a:t>
            </a:fld>
            <a:endParaRPr lang="zh-CN" altLang="en-US"/>
          </a:p>
        </p:txBody>
      </p:sp>
    </p:spTree>
    <p:extLst>
      <p:ext uri="{BB962C8B-B14F-4D97-AF65-F5344CB8AC3E}">
        <p14:creationId xmlns:p14="http://schemas.microsoft.com/office/powerpoint/2010/main" val="346264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我们把事件的要素放在一起对比，则会看到不同的攻击组织带有完全迥异的风格，如果说“震网”这样的</a:t>
            </a:r>
            <a:r>
              <a:rPr lang="en-US" altLang="zh-CN" sz="1200" kern="1200" dirty="0" smtClean="0">
                <a:solidFill>
                  <a:schemeClr val="tx1"/>
                </a:solidFill>
                <a:effectLst/>
                <a:latin typeface="+mn-lt"/>
                <a:ea typeface="+mn-ea"/>
                <a:cs typeface="+mn-cs"/>
              </a:rPr>
              <a:t>A</a:t>
            </a:r>
            <a:r>
              <a:rPr lang="en-US" altLang="zh-CN" sz="1200" kern="1200" baseline="30000" dirty="0" smtClean="0">
                <a:solidFill>
                  <a:schemeClr val="tx1"/>
                </a:solidFill>
                <a:effectLst/>
                <a:latin typeface="+mn-lt"/>
                <a:ea typeface="+mn-ea"/>
                <a:cs typeface="+mn-cs"/>
              </a:rPr>
              <a:t>2</a:t>
            </a:r>
            <a:r>
              <a:rPr lang="en-US" altLang="zh-CN" sz="1200" kern="1200" dirty="0" smtClean="0">
                <a:solidFill>
                  <a:schemeClr val="tx1"/>
                </a:solidFill>
                <a:effectLst/>
                <a:latin typeface="+mn-lt"/>
                <a:ea typeface="+mn-ea"/>
                <a:cs typeface="+mn-cs"/>
              </a:rPr>
              <a:t>PT</a:t>
            </a:r>
            <a:r>
              <a:rPr lang="zh-CN" altLang="zh-CN" sz="1200" kern="1200" dirty="0" smtClean="0">
                <a:solidFill>
                  <a:schemeClr val="tx1"/>
                </a:solidFill>
                <a:effectLst/>
                <a:latin typeface="+mn-lt"/>
                <a:ea typeface="+mn-ea"/>
                <a:cs typeface="+mn-cs"/>
              </a:rPr>
              <a:t>攻击让人看到更多的是</a:t>
            </a:r>
            <a:r>
              <a:rPr lang="en-US" altLang="zh-CN" sz="1200" kern="1200" dirty="0" smtClean="0">
                <a:solidFill>
                  <a:schemeClr val="tx1"/>
                </a:solidFill>
                <a:effectLst/>
                <a:latin typeface="+mn-lt"/>
                <a:ea typeface="+mn-ea"/>
                <a:cs typeface="+mn-cs"/>
              </a:rPr>
              <a:t>0Day</a:t>
            </a:r>
            <a:r>
              <a:rPr lang="zh-CN" altLang="zh-CN" sz="1200" kern="1200" dirty="0" smtClean="0">
                <a:solidFill>
                  <a:schemeClr val="tx1"/>
                </a:solidFill>
                <a:effectLst/>
                <a:latin typeface="+mn-lt"/>
                <a:ea typeface="+mn-ea"/>
                <a:cs typeface="+mn-cs"/>
              </a:rPr>
              <a:t>、复杂严密的加密策略、</a:t>
            </a:r>
            <a:r>
              <a:rPr lang="en-US" altLang="zh-CN" sz="1200" kern="1200" dirty="0" smtClean="0">
                <a:solidFill>
                  <a:schemeClr val="tx1"/>
                </a:solidFill>
                <a:effectLst/>
                <a:latin typeface="+mn-lt"/>
                <a:ea typeface="+mn-ea"/>
                <a:cs typeface="+mn-cs"/>
              </a:rPr>
              <a:t>PLC</a:t>
            </a:r>
            <a:r>
              <a:rPr lang="zh-CN" altLang="zh-CN" sz="1200" kern="1200" dirty="0" smtClean="0">
                <a:solidFill>
                  <a:schemeClr val="tx1"/>
                </a:solidFill>
                <a:effectLst/>
                <a:latin typeface="+mn-lt"/>
                <a:ea typeface="+mn-ea"/>
                <a:cs typeface="+mn-cs"/>
              </a:rPr>
              <a:t>与固件等等；而乌克兰停电事件的“战果”，是攻击者在未使用任何</a:t>
            </a:r>
            <a:r>
              <a:rPr lang="en-US" altLang="zh-CN" sz="1200" kern="1200" dirty="0" smtClean="0">
                <a:solidFill>
                  <a:schemeClr val="tx1"/>
                </a:solidFill>
                <a:effectLst/>
                <a:latin typeface="+mn-lt"/>
                <a:ea typeface="+mn-ea"/>
                <a:cs typeface="+mn-cs"/>
              </a:rPr>
              <a:t>0Day</a:t>
            </a:r>
            <a:r>
              <a:rPr lang="zh-CN" altLang="zh-CN" sz="1200" kern="1200" dirty="0" smtClean="0">
                <a:solidFill>
                  <a:schemeClr val="tx1"/>
                </a:solidFill>
                <a:effectLst/>
                <a:latin typeface="+mn-lt"/>
                <a:ea typeface="+mn-ea"/>
                <a:cs typeface="+mn-cs"/>
              </a:rPr>
              <a:t>，也未使用位于生产系统侧的攻击组件，仅仅依托</a:t>
            </a:r>
            <a:r>
              <a:rPr lang="en-US" altLang="zh-CN" sz="1200" kern="1200" dirty="0" smtClean="0">
                <a:solidFill>
                  <a:schemeClr val="tx1"/>
                </a:solidFill>
                <a:effectLst/>
                <a:latin typeface="+mn-lt"/>
                <a:ea typeface="+mn-ea"/>
                <a:cs typeface="+mn-cs"/>
              </a:rPr>
              <a:t>PC</a:t>
            </a:r>
            <a:r>
              <a:rPr lang="zh-CN" altLang="zh-CN" sz="1200" kern="1200" dirty="0" smtClean="0">
                <a:solidFill>
                  <a:schemeClr val="tx1"/>
                </a:solidFill>
                <a:effectLst/>
                <a:latin typeface="+mn-lt"/>
                <a:ea typeface="+mn-ea"/>
                <a:cs typeface="+mn-cs"/>
              </a:rPr>
              <a:t>端的恶意代码作业的情况下取得的，显然其攻击成本和“震网”相比要低得多。</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这也再一次提醒我们需要重新审视所谓</a:t>
            </a:r>
            <a:r>
              <a:rPr lang="en-US" altLang="zh-CN" sz="1200" kern="1200" dirty="0" smtClean="0">
                <a:solidFill>
                  <a:schemeClr val="tx1"/>
                </a:solidFill>
                <a:effectLst/>
                <a:latin typeface="+mn-lt"/>
                <a:ea typeface="+mn-ea"/>
                <a:cs typeface="+mn-cs"/>
              </a:rPr>
              <a:t>APT</a:t>
            </a:r>
            <a:r>
              <a:rPr lang="zh-CN" altLang="zh-CN" sz="1200" kern="1200" dirty="0" smtClean="0">
                <a:solidFill>
                  <a:schemeClr val="tx1"/>
                </a:solidFill>
                <a:effectLst/>
                <a:latin typeface="+mn-lt"/>
                <a:ea typeface="+mn-ea"/>
                <a:cs typeface="+mn-cs"/>
              </a:rPr>
              <a:t>攻击或</a:t>
            </a:r>
            <a:r>
              <a:rPr lang="en-US" altLang="zh-CN" sz="1200" kern="1200" dirty="0" err="1" smtClean="0">
                <a:solidFill>
                  <a:schemeClr val="tx1"/>
                </a:solidFill>
                <a:effectLst/>
                <a:latin typeface="+mn-lt"/>
                <a:ea typeface="+mn-ea"/>
                <a:cs typeface="+mn-cs"/>
              </a:rPr>
              <a:t>CyberWar</a:t>
            </a:r>
            <a:r>
              <a:rPr lang="zh-CN" altLang="zh-CN" sz="1200" kern="1200" dirty="0" smtClean="0">
                <a:solidFill>
                  <a:schemeClr val="tx1"/>
                </a:solidFill>
                <a:effectLst/>
                <a:latin typeface="+mn-lt"/>
                <a:ea typeface="+mn-ea"/>
                <a:cs typeface="+mn-cs"/>
              </a:rPr>
              <a:t>的评价标准，事件的定性不在于刻板的字面意义，而是其背后深层次的动机与能力的综合因素，对攻击集团来说，只要可以完成作业目的，一切手段皆可用，通用网络攻击工具、商用恶意代码、被改造的开源工具、</a:t>
            </a:r>
            <a:r>
              <a:rPr lang="en-US" altLang="zh-CN" sz="1200" kern="1200" dirty="0" smtClean="0">
                <a:solidFill>
                  <a:schemeClr val="tx1"/>
                </a:solidFill>
                <a:effectLst/>
                <a:latin typeface="+mn-lt"/>
                <a:ea typeface="+mn-ea"/>
                <a:cs typeface="+mn-cs"/>
              </a:rPr>
              <a:t>1Day</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传统的宏病毒等等，将更多地被用于对关键目标的攻击当中。</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商业军火和开源工具被广泛应用的场景下，通过恶意代码本身来确定攻击来源将日趋困难，而放在更大的攻防态势上来看，地下黑产的基础设施也正在形成，并构成了一个惟利是图的多边信息共享机制，被普通僵尸网络采集窃取到的信息，有着巨大的流向不确定性，而一般性的恶意代码感染、弱化安全性的盗版镜像、夹带恶意代码汉化、破解工具等等，都在客观上起到降低战略攻击者门槛的作用。</a:t>
            </a:r>
          </a:p>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9</a:t>
            </a:fld>
            <a:endParaRPr lang="zh-CN" altLang="en-US"/>
          </a:p>
        </p:txBody>
      </p:sp>
    </p:spTree>
    <p:extLst>
      <p:ext uri="{BB962C8B-B14F-4D97-AF65-F5344CB8AC3E}">
        <p14:creationId xmlns:p14="http://schemas.microsoft.com/office/powerpoint/2010/main" val="1103984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200000"/>
              </a:lnSpc>
              <a:buFont typeface="Arial" charset="0"/>
              <a:buChar char="•"/>
              <a:defRPr/>
            </a:pPr>
            <a:r>
              <a:rPr lang="zh-CN" altLang="en-US" sz="1800" dirty="0" smtClean="0">
                <a:latin typeface="+mn-ea"/>
              </a:rPr>
              <a:t>有效</a:t>
            </a:r>
            <a:r>
              <a:rPr lang="zh-CN" altLang="en-US" sz="1800" b="1" dirty="0" smtClean="0">
                <a:solidFill>
                  <a:srgbClr val="D87B41"/>
                </a:solidFill>
                <a:latin typeface="+mn-ea"/>
              </a:rPr>
              <a:t>采集和保留线索</a:t>
            </a:r>
            <a:r>
              <a:rPr lang="zh-CN" altLang="en-US" sz="1800" dirty="0" smtClean="0">
                <a:latin typeface="+mn-ea"/>
              </a:rPr>
              <a:t>，持续</a:t>
            </a:r>
            <a:r>
              <a:rPr lang="zh-CN" altLang="en-US" sz="1800" b="1" dirty="0" smtClean="0">
                <a:solidFill>
                  <a:srgbClr val="D87B41"/>
                </a:solidFill>
                <a:latin typeface="+mn-ea"/>
              </a:rPr>
              <a:t>追踪追溯</a:t>
            </a:r>
            <a:endParaRPr lang="en-US" altLang="zh-CN" sz="1800" b="1" dirty="0" smtClean="0">
              <a:solidFill>
                <a:srgbClr val="D87B41"/>
              </a:solidFill>
              <a:latin typeface="+mn-ea"/>
            </a:endParaRPr>
          </a:p>
          <a:p>
            <a:pPr marL="285750" indent="-285750">
              <a:lnSpc>
                <a:spcPct val="200000"/>
              </a:lnSpc>
              <a:buFont typeface="Arial" charset="0"/>
              <a:buChar char="•"/>
              <a:defRPr/>
            </a:pPr>
            <a:endParaRPr lang="en-US" altLang="zh-CN" sz="800" dirty="0" smtClean="0">
              <a:solidFill>
                <a:srgbClr val="D87B41"/>
              </a:solidFill>
              <a:latin typeface="+mn-ea"/>
            </a:endParaRPr>
          </a:p>
          <a:p>
            <a:pPr marL="285750" indent="-285750">
              <a:lnSpc>
                <a:spcPct val="200000"/>
              </a:lnSpc>
              <a:buFont typeface="Arial" charset="0"/>
              <a:buChar char="•"/>
              <a:defRPr/>
            </a:pPr>
            <a:r>
              <a:rPr lang="zh-CN" altLang="en-US" sz="1800" b="1" dirty="0" smtClean="0">
                <a:solidFill>
                  <a:srgbClr val="D87B41"/>
                </a:solidFill>
                <a:latin typeface="+mn-ea"/>
              </a:rPr>
              <a:t>面向服务多部门业务和角色</a:t>
            </a:r>
            <a:r>
              <a:rPr lang="zh-CN" altLang="en-US" sz="1800" dirty="0" smtClean="0">
                <a:latin typeface="+mn-ea"/>
              </a:rPr>
              <a:t>，实现整体感知、</a:t>
            </a:r>
            <a:r>
              <a:rPr lang="zh-CN" altLang="en-US" sz="1800" b="1" dirty="0" smtClean="0">
                <a:solidFill>
                  <a:srgbClr val="D87B41"/>
                </a:solidFill>
                <a:latin typeface="+mn-ea"/>
              </a:rPr>
              <a:t>协同防护</a:t>
            </a:r>
            <a:endParaRPr lang="en-US" altLang="zh-CN" sz="1800" b="1" dirty="0" smtClean="0">
              <a:solidFill>
                <a:srgbClr val="D87B41"/>
              </a:solidFill>
              <a:latin typeface="+mn-ea"/>
            </a:endParaRPr>
          </a:p>
          <a:p>
            <a:pPr marL="285750" indent="-285750">
              <a:lnSpc>
                <a:spcPct val="200000"/>
              </a:lnSpc>
              <a:buFont typeface="Arial" charset="0"/>
              <a:buChar char="•"/>
              <a:defRPr/>
            </a:pPr>
            <a:endParaRPr lang="en-US" altLang="zh-CN" sz="800" dirty="0" smtClean="0">
              <a:solidFill>
                <a:srgbClr val="D87B41"/>
              </a:solidFill>
              <a:latin typeface="+mn-ea"/>
            </a:endParaRPr>
          </a:p>
          <a:p>
            <a:pPr marL="285750" indent="-285750">
              <a:lnSpc>
                <a:spcPct val="200000"/>
              </a:lnSpc>
              <a:buFont typeface="Arial" charset="0"/>
              <a:buChar char="•"/>
              <a:defRPr/>
            </a:pPr>
            <a:r>
              <a:rPr lang="zh-CN" altLang="en-US" sz="1800" b="1" dirty="0" smtClean="0">
                <a:solidFill>
                  <a:srgbClr val="D87B41"/>
                </a:solidFill>
                <a:latin typeface="+mn-ea"/>
              </a:rPr>
              <a:t>深入分析和关联分析</a:t>
            </a:r>
            <a:r>
              <a:rPr lang="zh-CN" altLang="en-US" sz="1800" dirty="0" smtClean="0">
                <a:latin typeface="+mn-ea"/>
              </a:rPr>
              <a:t>结合，</a:t>
            </a:r>
            <a:r>
              <a:rPr lang="zh-CN" altLang="en-US" sz="1800" b="1" dirty="0" smtClean="0">
                <a:solidFill>
                  <a:srgbClr val="D87B41"/>
                </a:solidFill>
                <a:latin typeface="+mn-ea"/>
              </a:rPr>
              <a:t>大数据分析和异常发现技术</a:t>
            </a:r>
            <a:r>
              <a:rPr lang="zh-CN" altLang="en-US" sz="1800" dirty="0" smtClean="0">
                <a:latin typeface="+mn-ea"/>
              </a:rPr>
              <a:t>，应对内部威胁</a:t>
            </a:r>
            <a:endParaRPr lang="en-US" altLang="zh-CN" sz="1800" dirty="0" smtClean="0">
              <a:latin typeface="+mn-ea"/>
            </a:endParaRPr>
          </a:p>
          <a:p>
            <a:pPr marL="609549" marR="0" lvl="1" indent="0" algn="l" defTabSz="1219098" rtl="0" eaLnBrk="1" fontAlgn="auto" latinLnBrk="0" hangingPunct="1">
              <a:lnSpc>
                <a:spcPct val="100000"/>
              </a:lnSpc>
              <a:spcBef>
                <a:spcPts val="0"/>
              </a:spcBef>
              <a:spcAft>
                <a:spcPts val="0"/>
              </a:spcAft>
              <a:buClrTx/>
              <a:buSzTx/>
              <a:buFontTx/>
              <a:buNone/>
              <a:tabLst/>
              <a:defRPr/>
            </a:pPr>
            <a:endParaRPr lang="en-US" altLang="zh-CN" sz="1400" dirty="0" smtClean="0"/>
          </a:p>
          <a:p>
            <a:pPr marL="609549" marR="0" lvl="1" indent="0" algn="l" defTabSz="1219098" rtl="0" eaLnBrk="1" fontAlgn="auto" latinLnBrk="0" hangingPunct="1">
              <a:lnSpc>
                <a:spcPct val="100000"/>
              </a:lnSpc>
              <a:spcBef>
                <a:spcPts val="0"/>
              </a:spcBef>
              <a:spcAft>
                <a:spcPts val="0"/>
              </a:spcAft>
              <a:buClrTx/>
              <a:buSzTx/>
              <a:buFontTx/>
              <a:buNone/>
              <a:tabLst/>
              <a:defRPr/>
            </a:pPr>
            <a:endParaRPr lang="en-US" altLang="zh-CN" sz="1400" dirty="0" smtClean="0"/>
          </a:p>
          <a:p>
            <a:pPr marL="609549" marR="0" lvl="1" indent="0" algn="l" defTabSz="1219098" rtl="0" eaLnBrk="1" fontAlgn="auto" latinLnBrk="0" hangingPunct="1">
              <a:lnSpc>
                <a:spcPct val="100000"/>
              </a:lnSpc>
              <a:spcBef>
                <a:spcPts val="0"/>
              </a:spcBef>
              <a:spcAft>
                <a:spcPts val="0"/>
              </a:spcAft>
              <a:buClrTx/>
              <a:buSzTx/>
              <a:buFontTx/>
              <a:buNone/>
              <a:tabLst/>
              <a:defRPr/>
            </a:pPr>
            <a:r>
              <a:rPr lang="en-US" altLang="zh-CN" sz="1400" dirty="0" smtClean="0"/>
              <a:t>Gartner</a:t>
            </a:r>
            <a:r>
              <a:rPr lang="zh-CN" altLang="en-US" sz="1400" dirty="0" smtClean="0"/>
              <a:t>（高德纳）公司将</a:t>
            </a:r>
            <a:r>
              <a:rPr lang="en-US" altLang="zh-CN" sz="1400" dirty="0" smtClean="0"/>
              <a:t>MSS</a:t>
            </a:r>
            <a:r>
              <a:rPr lang="zh-CN" altLang="en-US" sz="1400" dirty="0" smtClean="0"/>
              <a:t>定义为以下几类：</a:t>
            </a:r>
            <a:endParaRPr lang="en-US" altLang="zh-CN" sz="1400" dirty="0" smtClean="0"/>
          </a:p>
          <a:p>
            <a:pPr lvl="1" algn="l"/>
            <a:endParaRPr lang="en-US" altLang="zh-CN" sz="1400" dirty="0" smtClean="0"/>
          </a:p>
          <a:p>
            <a:pPr lvl="1" algn="l"/>
            <a:r>
              <a:rPr lang="zh-CN" altLang="en-US" sz="1400" dirty="0" smtClean="0"/>
              <a:t>防火墙或</a:t>
            </a:r>
            <a:r>
              <a:rPr lang="en-US" altLang="zh-CN" sz="1400" dirty="0" smtClean="0"/>
              <a:t>IPS</a:t>
            </a:r>
            <a:r>
              <a:rPr lang="zh-CN" altLang="en-US" sz="1400" dirty="0" smtClean="0"/>
              <a:t>的监视与托管</a:t>
            </a:r>
            <a:endParaRPr lang="en-US" altLang="zh-CN" sz="1400" dirty="0" smtClean="0"/>
          </a:p>
          <a:p>
            <a:pPr lvl="1" algn="l"/>
            <a:r>
              <a:rPr lang="en-US" altLang="zh-CN" sz="1400" dirty="0" smtClean="0"/>
              <a:t>IDS</a:t>
            </a:r>
            <a:r>
              <a:rPr lang="zh-CN" altLang="en-US" sz="1400" dirty="0" smtClean="0"/>
              <a:t>的监视与托管</a:t>
            </a:r>
            <a:r>
              <a:rPr lang="en-US" altLang="zh-CN" sz="1400" dirty="0" smtClean="0"/>
              <a:t> </a:t>
            </a:r>
          </a:p>
          <a:p>
            <a:pPr lvl="1" algn="l"/>
            <a:r>
              <a:rPr lang="en-US" altLang="zh-CN" sz="1400" dirty="0" smtClean="0"/>
              <a:t>DDOS</a:t>
            </a:r>
            <a:r>
              <a:rPr lang="zh-CN" altLang="en-US" sz="1400" dirty="0" smtClean="0"/>
              <a:t>防护</a:t>
            </a:r>
            <a:endParaRPr lang="en-US" altLang="zh-CN" sz="1400" dirty="0" smtClean="0"/>
          </a:p>
          <a:p>
            <a:pPr lvl="1" algn="l"/>
            <a:r>
              <a:rPr lang="zh-CN" altLang="en-US" sz="1400" dirty="0" smtClean="0"/>
              <a:t>邮件反病毒</a:t>
            </a:r>
            <a:r>
              <a:rPr lang="en-US" altLang="zh-CN" sz="1400" dirty="0" smtClean="0"/>
              <a:t>/</a:t>
            </a:r>
            <a:r>
              <a:rPr lang="zh-CN" altLang="en-US" sz="1400" dirty="0" smtClean="0"/>
              <a:t>反垃圾托管服务</a:t>
            </a:r>
            <a:endParaRPr lang="en-US" altLang="zh-CN" sz="1400" dirty="0" smtClean="0"/>
          </a:p>
          <a:p>
            <a:pPr lvl="1" algn="l"/>
            <a:r>
              <a:rPr lang="zh-CN" altLang="en-US" sz="1400" dirty="0" smtClean="0"/>
              <a:t>防病毒网管托管服务</a:t>
            </a:r>
            <a:r>
              <a:rPr lang="en-US" altLang="zh-CN" sz="1400" dirty="0" smtClean="0"/>
              <a:t> </a:t>
            </a:r>
          </a:p>
          <a:p>
            <a:pPr lvl="1" algn="l"/>
            <a:r>
              <a:rPr lang="zh-CN" altLang="en-US" sz="1400" dirty="0" smtClean="0"/>
              <a:t>安全信息管理</a:t>
            </a:r>
            <a:endParaRPr lang="en-US" altLang="zh-CN" sz="1400" dirty="0" smtClean="0"/>
          </a:p>
          <a:p>
            <a:pPr lvl="1" algn="l"/>
            <a:r>
              <a:rPr lang="zh-CN" altLang="en-US" sz="1400" dirty="0" smtClean="0"/>
              <a:t>安全事件管理</a:t>
            </a:r>
            <a:endParaRPr lang="en-US" altLang="zh-CN" sz="1400" dirty="0" smtClean="0"/>
          </a:p>
          <a:p>
            <a:pPr lvl="1" algn="l"/>
            <a:r>
              <a:rPr lang="zh-CN" altLang="en-US" sz="1400" dirty="0" smtClean="0"/>
              <a:t>网络、服务器或应用的弱点扫描托管</a:t>
            </a:r>
            <a:r>
              <a:rPr lang="en-US" altLang="zh-CN" sz="1400" dirty="0" smtClean="0"/>
              <a:t> </a:t>
            </a:r>
          </a:p>
          <a:p>
            <a:pPr lvl="1" algn="l"/>
            <a:r>
              <a:rPr lang="zh-CN" altLang="en-US" sz="1400" dirty="0" smtClean="0"/>
              <a:t>安全弱点或威胁通知服务</a:t>
            </a:r>
            <a:endParaRPr lang="en-US" altLang="zh-CN" sz="1400" dirty="0" smtClean="0"/>
          </a:p>
          <a:p>
            <a:pPr lvl="1" algn="l"/>
            <a:r>
              <a:rPr lang="zh-CN" altLang="en-US" sz="1400" dirty="0" smtClean="0"/>
              <a:t>日志分析托管</a:t>
            </a:r>
            <a:endParaRPr lang="en-US" altLang="zh-CN" sz="1400" dirty="0" smtClean="0"/>
          </a:p>
          <a:p>
            <a:pPr lvl="1" algn="l"/>
            <a:r>
              <a:rPr lang="zh-CN" altLang="en-US" sz="1400" dirty="0" smtClean="0"/>
              <a:t>监视</a:t>
            </a:r>
            <a:r>
              <a:rPr lang="en-US" altLang="zh-CN" sz="1400" dirty="0" smtClean="0"/>
              <a:t>/</a:t>
            </a:r>
            <a:r>
              <a:rPr lang="zh-CN" altLang="en-US" sz="1400" dirty="0" smtClean="0"/>
              <a:t>托管设备报告与故障响应报告</a:t>
            </a:r>
            <a:endParaRPr lang="en-US" altLang="zh-CN" sz="1400"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15</a:t>
            </a:fld>
            <a:endParaRPr lang="zh-CN" altLang="en-US"/>
          </a:p>
        </p:txBody>
      </p:sp>
    </p:spTree>
    <p:extLst>
      <p:ext uri="{BB962C8B-B14F-4D97-AF65-F5344CB8AC3E}">
        <p14:creationId xmlns:p14="http://schemas.microsoft.com/office/powerpoint/2010/main" val="3363935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全要素采集和全向量分析的基础能力支撑规则自定义</a:t>
            </a:r>
          </a:p>
          <a:p>
            <a:pPr>
              <a:lnSpc>
                <a:spcPct val="150000"/>
              </a:lnSpc>
            </a:pPr>
            <a:r>
              <a:rPr lang="zh-CN" altLang="en-US" sz="1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第一，通过深度的客户赋能，使用户掌握安全厂商后端工程师所面对的整体性空间资源，能够在这些资源上实现更为深度的自我评估，</a:t>
            </a:r>
            <a:r>
              <a:rPr lang="zh-CN" altLang="en-US" sz="1200" b="1"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使攻击者很难预测在海量的基础向量空间中，用户会形成何种威胁的定义，</a:t>
            </a:r>
            <a:r>
              <a:rPr lang="zh-CN" altLang="en-US" sz="1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使攻击者逃逸的成本从单一的特征或行为规律转变为实现所有向量的差异化，提升了整个作业成本。</a:t>
            </a:r>
            <a:endParaRPr lang="en-US" altLang="zh-CN" sz="1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19</a:t>
            </a:fld>
            <a:endParaRPr lang="zh-CN" altLang="en-US"/>
          </a:p>
        </p:txBody>
      </p:sp>
    </p:spTree>
    <p:extLst>
      <p:ext uri="{BB962C8B-B14F-4D97-AF65-F5344CB8AC3E}">
        <p14:creationId xmlns:p14="http://schemas.microsoft.com/office/powerpoint/2010/main" val="101140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20</a:t>
            </a:fld>
            <a:endParaRPr lang="zh-CN" altLang="en-US"/>
          </a:p>
        </p:txBody>
      </p:sp>
    </p:spTree>
    <p:extLst>
      <p:ext uri="{BB962C8B-B14F-4D97-AF65-F5344CB8AC3E}">
        <p14:creationId xmlns:p14="http://schemas.microsoft.com/office/powerpoint/2010/main" val="3820758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21</a:t>
            </a:fld>
            <a:endParaRPr lang="zh-CN" altLang="en-US"/>
          </a:p>
        </p:txBody>
      </p:sp>
    </p:spTree>
    <p:extLst>
      <p:ext uri="{BB962C8B-B14F-4D97-AF65-F5344CB8AC3E}">
        <p14:creationId xmlns:p14="http://schemas.microsoft.com/office/powerpoint/2010/main" val="2271816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E58F16-2434-439F-B72A-C656EB2EC911}" type="slidenum">
              <a:rPr lang="zh-CN" altLang="en-US" smtClean="0"/>
              <a:t>24</a:t>
            </a:fld>
            <a:endParaRPr lang="zh-CN" altLang="en-US"/>
          </a:p>
        </p:txBody>
      </p:sp>
    </p:spTree>
    <p:extLst>
      <p:ext uri="{BB962C8B-B14F-4D97-AF65-F5344CB8AC3E}">
        <p14:creationId xmlns:p14="http://schemas.microsoft.com/office/powerpoint/2010/main" val="3380844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208"/>
            <a:ext cx="14401800" cy="2803872"/>
          </a:xfrm>
          <a:prstGeom prst="rect">
            <a:avLst/>
          </a:prstGeom>
        </p:spPr>
      </p:pic>
      <p:sp>
        <p:nvSpPr>
          <p:cNvPr id="2" name="标题 1"/>
          <p:cNvSpPr>
            <a:spLocks noGrp="1"/>
          </p:cNvSpPr>
          <p:nvPr>
            <p:ph type="ctrTitle"/>
          </p:nvPr>
        </p:nvSpPr>
        <p:spPr>
          <a:xfrm>
            <a:off x="2160269" y="872389"/>
            <a:ext cx="10081261" cy="601962"/>
          </a:xfrm>
        </p:spPr>
        <p:txBody>
          <a:bodyPr anchor="ctr">
            <a:noAutofit/>
          </a:bodyPr>
          <a:lstStyle>
            <a:lvl1pPr algn="ctr">
              <a:defRPr sz="42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2160270" y="1591364"/>
            <a:ext cx="10081260" cy="561353"/>
          </a:xfrm>
        </p:spPr>
        <p:txBody>
          <a:bodyPr anchor="ctr">
            <a:noAutofit/>
          </a:bodyPr>
          <a:lstStyle>
            <a:lvl1pPr marL="0" indent="0" algn="ctr">
              <a:buNone/>
              <a:defRPr sz="2800">
                <a:solidFill>
                  <a:schemeClr val="tx1">
                    <a:tint val="75000"/>
                  </a:schemeClr>
                </a:solidFill>
                <a:latin typeface="微软雅黑" panose="020B0503020204020204" pitchFamily="34" charset="-122"/>
                <a:ea typeface="微软雅黑" panose="020B0503020204020204" pitchFamily="34" charset="-122"/>
              </a:defRPr>
            </a:lvl1pPr>
            <a:lvl2pPr marL="550545" indent="0" algn="ctr">
              <a:buNone/>
              <a:defRPr>
                <a:solidFill>
                  <a:schemeClr val="tx1">
                    <a:tint val="75000"/>
                  </a:schemeClr>
                </a:solidFill>
              </a:defRPr>
            </a:lvl2pPr>
            <a:lvl3pPr marL="1101090" indent="0" algn="ctr">
              <a:buNone/>
              <a:defRPr>
                <a:solidFill>
                  <a:schemeClr val="tx1">
                    <a:tint val="75000"/>
                  </a:schemeClr>
                </a:solidFill>
              </a:defRPr>
            </a:lvl3pPr>
            <a:lvl4pPr marL="1652270" indent="0" algn="ctr">
              <a:buNone/>
              <a:defRPr>
                <a:solidFill>
                  <a:schemeClr val="tx1">
                    <a:tint val="75000"/>
                  </a:schemeClr>
                </a:solidFill>
              </a:defRPr>
            </a:lvl4pPr>
            <a:lvl5pPr marL="2202815" indent="0" algn="ctr">
              <a:buNone/>
              <a:defRPr>
                <a:solidFill>
                  <a:schemeClr val="tx1">
                    <a:tint val="75000"/>
                  </a:schemeClr>
                </a:solidFill>
              </a:defRPr>
            </a:lvl5pPr>
            <a:lvl6pPr marL="2753360" indent="0" algn="ctr">
              <a:buNone/>
              <a:defRPr>
                <a:solidFill>
                  <a:schemeClr val="tx1">
                    <a:tint val="75000"/>
                  </a:schemeClr>
                </a:solidFill>
              </a:defRPr>
            </a:lvl6pPr>
            <a:lvl7pPr marL="3303905" indent="0" algn="ctr">
              <a:buNone/>
              <a:defRPr>
                <a:solidFill>
                  <a:schemeClr val="tx1">
                    <a:tint val="75000"/>
                  </a:schemeClr>
                </a:solidFill>
              </a:defRPr>
            </a:lvl7pPr>
            <a:lvl8pPr marL="3855085" indent="0" algn="ctr">
              <a:buNone/>
              <a:defRPr>
                <a:solidFill>
                  <a:schemeClr val="tx1">
                    <a:tint val="75000"/>
                  </a:schemeClr>
                </a:solidFill>
              </a:defRPr>
            </a:lvl8pPr>
            <a:lvl9pPr marL="4405630" indent="0" algn="ctr">
              <a:buNone/>
              <a:defRPr>
                <a:solidFill>
                  <a:schemeClr val="tx1">
                    <a:tint val="75000"/>
                  </a:schemeClr>
                </a:solidFill>
              </a:defRPr>
            </a:lvl9pPr>
          </a:lstStyle>
          <a:p>
            <a:r>
              <a:rPr lang="zh-CN" altLang="en-US" dirty="0" smtClean="0"/>
              <a:t>单击此处编辑母版副标题样式</a:t>
            </a:r>
            <a:endParaRPr lang="zh-CN" altLang="en-US" dirty="0"/>
          </a:p>
        </p:txBody>
      </p:sp>
      <p:pic>
        <p:nvPicPr>
          <p:cNvPr id="4" name="图片 3" descr="联合logo-02"/>
          <p:cNvPicPr>
            <a:picLocks noChangeAspect="1"/>
          </p:cNvPicPr>
          <p:nvPr userDrawn="1"/>
        </p:nvPicPr>
        <p:blipFill>
          <a:blip r:embed="rId3"/>
          <a:stretch>
            <a:fillRect/>
          </a:stretch>
        </p:blipFill>
        <p:spPr>
          <a:xfrm>
            <a:off x="11925300" y="114300"/>
            <a:ext cx="2226310" cy="481965"/>
          </a:xfrm>
          <a:prstGeom prst="rect">
            <a:avLst/>
          </a:prstGeom>
        </p:spPr>
      </p:pic>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33794" y="248847"/>
            <a:ext cx="1391506" cy="291201"/>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884" userDrawn="1">
          <p15:clr>
            <a:srgbClr val="FBAE40"/>
          </p15:clr>
        </p15:guide>
        <p15:guide id="2" pos="4536" userDrawn="1">
          <p15:clr>
            <a:srgbClr val="FBAE40"/>
          </p15:clr>
        </p15:guide>
        <p15:guide id="3" pos="1270" userDrawn="1">
          <p15:clr>
            <a:srgbClr val="FBAE40"/>
          </p15:clr>
        </p15:guide>
        <p15:guide id="4" pos="780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2376364" y="540048"/>
            <a:ext cx="9721080" cy="1968560"/>
          </a:xfrm>
        </p:spPr>
        <p:txBody>
          <a:bodyPr vert="eaVert"/>
          <a:lstStyle>
            <a:lvl1pPr>
              <a:defRPr sz="1000">
                <a:latin typeface="微软雅黑" panose="020B0503020204020204" pitchFamily="34" charset="-122"/>
                <a:ea typeface="微软雅黑" panose="020B0503020204020204" pitchFamily="34" charset="-122"/>
              </a:defRPr>
            </a:lvl1pPr>
            <a:lvl2pPr>
              <a:defRPr sz="1000">
                <a:latin typeface="微软雅黑" panose="020B0503020204020204" pitchFamily="34" charset="-122"/>
                <a:ea typeface="微软雅黑" panose="020B0503020204020204" pitchFamily="34" charset="-122"/>
              </a:defRPr>
            </a:lvl2pPr>
            <a:lvl3pPr>
              <a:defRPr sz="900">
                <a:latin typeface="微软雅黑" panose="020B0503020204020204" pitchFamily="34" charset="-122"/>
                <a:ea typeface="微软雅黑" panose="020B0503020204020204" pitchFamily="34" charset="-122"/>
              </a:defRPr>
            </a:lvl3pPr>
            <a:lvl4pPr>
              <a:defRPr sz="800">
                <a:latin typeface="微软雅黑" panose="020B0503020204020204" pitchFamily="34" charset="-122"/>
                <a:ea typeface="微软雅黑" panose="020B0503020204020204" pitchFamily="34" charset="-122"/>
              </a:defRPr>
            </a:lvl4pPr>
            <a:lvl5pPr>
              <a:defRPr sz="8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5" name="页脚占位符 4"/>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6" name="灯片编号占位符 5"/>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
        <p:nvSpPr>
          <p:cNvPr id="7" name="标题 1"/>
          <p:cNvSpPr>
            <a:spLocks noGrp="1"/>
          </p:cNvSpPr>
          <p:nvPr>
            <p:ph type="title"/>
          </p:nvPr>
        </p:nvSpPr>
        <p:spPr>
          <a:xfrm>
            <a:off x="2376364" y="-1"/>
            <a:ext cx="9721080" cy="468049"/>
          </a:xfrm>
        </p:spPr>
        <p:txBody>
          <a:bodyPr>
            <a:normAutofit/>
          </a:bodyPr>
          <a:lstStyle>
            <a:lvl1pPr marL="0" algn="ctr" defTabSz="1101090" rtl="0" eaLnBrk="1" latinLnBrk="0" hangingPunct="1">
              <a:spcBef>
                <a:spcPct val="0"/>
              </a:spcBef>
              <a:buNone/>
              <a:defRPr lang="zh-CN" altLang="en-US" sz="2000" b="1"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smtClean="0"/>
              <a:t>单击此处编辑母版标题样式</a:t>
            </a:r>
            <a:endParaRPr lang="zh-CN" altLang="en-US" dirty="0"/>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3308" y="88422"/>
            <a:ext cx="1391506" cy="291201"/>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884" userDrawn="1">
          <p15:clr>
            <a:srgbClr val="FBAE40"/>
          </p15:clr>
        </p15:guide>
        <p15:guide id="2" pos="4536" userDrawn="1">
          <p15:clr>
            <a:srgbClr val="FBAE40"/>
          </p15:clr>
        </p15:guide>
        <p15:guide id="3" pos="1270" userDrawn="1">
          <p15:clr>
            <a:srgbClr val="FBAE40"/>
          </p15:clr>
        </p15:guide>
        <p15:guide id="4" pos="780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294535" y="612056"/>
            <a:ext cx="1730902" cy="1796784"/>
          </a:xfrm>
        </p:spPr>
        <p:txBody>
          <a:bodyPr vert="eaVert">
            <a:normAutofit/>
          </a:bodyPr>
          <a:lstStyle>
            <a:lvl1pPr>
              <a:defRPr sz="20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160340" y="612056"/>
            <a:ext cx="8040935" cy="1796784"/>
          </a:xfrm>
        </p:spPr>
        <p:txBody>
          <a:bodyPr vert="eaVert"/>
          <a:lstStyle>
            <a:lvl1pPr>
              <a:defRPr sz="1000">
                <a:latin typeface="微软雅黑" panose="020B0503020204020204" pitchFamily="34" charset="-122"/>
                <a:ea typeface="微软雅黑" panose="020B0503020204020204" pitchFamily="34" charset="-122"/>
              </a:defRPr>
            </a:lvl1pPr>
            <a:lvl2pPr>
              <a:defRPr sz="1000">
                <a:latin typeface="微软雅黑" panose="020B0503020204020204" pitchFamily="34" charset="-122"/>
                <a:ea typeface="微软雅黑" panose="020B0503020204020204" pitchFamily="34" charset="-122"/>
              </a:defRPr>
            </a:lvl2pPr>
            <a:lvl3pPr>
              <a:defRPr sz="900">
                <a:latin typeface="微软雅黑" panose="020B0503020204020204" pitchFamily="34" charset="-122"/>
                <a:ea typeface="微软雅黑" panose="020B0503020204020204" pitchFamily="34" charset="-122"/>
              </a:defRPr>
            </a:lvl3pPr>
            <a:lvl4pPr>
              <a:defRPr sz="800">
                <a:latin typeface="微软雅黑" panose="020B0503020204020204" pitchFamily="34" charset="-122"/>
                <a:ea typeface="微软雅黑" panose="020B0503020204020204" pitchFamily="34" charset="-122"/>
              </a:defRPr>
            </a:lvl4pPr>
            <a:lvl5pPr>
              <a:defRPr sz="8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5" name="页脚占位符 4"/>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6" name="灯片编号占位符 5"/>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3308" y="88422"/>
            <a:ext cx="1391506" cy="291201"/>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884" userDrawn="1">
          <p15:clr>
            <a:srgbClr val="FBAE40"/>
          </p15:clr>
        </p15:guide>
        <p15:guide id="2" pos="4536" userDrawn="1">
          <p15:clr>
            <a:srgbClr val="FBAE40"/>
          </p15:clr>
        </p15:guide>
        <p15:guide id="3" pos="1270" userDrawn="1">
          <p15:clr>
            <a:srgbClr val="FBAE40"/>
          </p15:clr>
        </p15:guide>
        <p15:guide id="4" pos="780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76364" y="-1"/>
            <a:ext cx="9721080" cy="468049"/>
          </a:xfrm>
        </p:spPr>
        <p:txBody>
          <a:bodyPr>
            <a:normAutofit/>
          </a:bodyPr>
          <a:lstStyle>
            <a:lvl1pPr marL="0" algn="ctr" defTabSz="1101090" rtl="0" eaLnBrk="1" latinLnBrk="0" hangingPunct="1">
              <a:spcBef>
                <a:spcPct val="0"/>
              </a:spcBef>
              <a:buNone/>
              <a:defRPr lang="zh-CN" altLang="en-US" sz="2000" b="1"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smtClean="0"/>
              <a:t>单击此处编辑母版标题样式</a:t>
            </a:r>
            <a:endParaRPr lang="zh-CN" altLang="en-US" dirty="0"/>
          </a:p>
        </p:txBody>
      </p:sp>
      <p:sp>
        <p:nvSpPr>
          <p:cNvPr id="5" name="内容占位符 4"/>
          <p:cNvSpPr>
            <a:spLocks noGrp="1"/>
          </p:cNvSpPr>
          <p:nvPr>
            <p:ph sz="quarter" idx="10"/>
          </p:nvPr>
        </p:nvSpPr>
        <p:spPr>
          <a:xfrm>
            <a:off x="2376364" y="612056"/>
            <a:ext cx="9721080" cy="1872208"/>
          </a:xfrm>
        </p:spPr>
        <p:txBody>
          <a:bodyPr/>
          <a:lstStyle>
            <a:lvl1pPr>
              <a:lnSpc>
                <a:spcPct val="100000"/>
              </a:lnSpc>
              <a:spcBef>
                <a:spcPts val="0"/>
              </a:spcBef>
              <a:spcAft>
                <a:spcPts val="600"/>
              </a:spcAft>
              <a:defRPr sz="1000">
                <a:latin typeface="微软雅黑" panose="020B0503020204020204" pitchFamily="34" charset="-122"/>
                <a:ea typeface="微软雅黑" panose="020B0503020204020204" pitchFamily="34" charset="-122"/>
              </a:defRPr>
            </a:lvl1pPr>
            <a:lvl2pPr>
              <a:lnSpc>
                <a:spcPct val="100000"/>
              </a:lnSpc>
              <a:spcBef>
                <a:spcPts val="0"/>
              </a:spcBef>
              <a:spcAft>
                <a:spcPts val="600"/>
              </a:spcAft>
              <a:defRPr sz="1000">
                <a:latin typeface="微软雅黑" panose="020B0503020204020204" pitchFamily="34" charset="-122"/>
                <a:ea typeface="微软雅黑" panose="020B0503020204020204" pitchFamily="34" charset="-122"/>
              </a:defRPr>
            </a:lvl2pPr>
            <a:lvl3pPr>
              <a:lnSpc>
                <a:spcPct val="100000"/>
              </a:lnSpc>
              <a:spcBef>
                <a:spcPts val="0"/>
              </a:spcBef>
              <a:spcAft>
                <a:spcPts val="600"/>
              </a:spcAft>
              <a:defRPr sz="900">
                <a:latin typeface="微软雅黑" panose="020B0503020204020204" pitchFamily="34" charset="-122"/>
                <a:ea typeface="微软雅黑" panose="020B0503020204020204" pitchFamily="34" charset="-122"/>
              </a:defRPr>
            </a:lvl3pPr>
            <a:lvl4pPr>
              <a:lnSpc>
                <a:spcPct val="100000"/>
              </a:lnSpc>
              <a:spcBef>
                <a:spcPts val="0"/>
              </a:spcBef>
              <a:spcAft>
                <a:spcPts val="600"/>
              </a:spcAft>
              <a:defRPr sz="800">
                <a:latin typeface="微软雅黑" panose="020B0503020204020204" pitchFamily="34" charset="-122"/>
                <a:ea typeface="微软雅黑" panose="020B0503020204020204" pitchFamily="34" charset="-122"/>
              </a:defRPr>
            </a:lvl4pPr>
            <a:lvl5pPr>
              <a:lnSpc>
                <a:spcPct val="100000"/>
              </a:lnSpc>
              <a:spcBef>
                <a:spcPts val="0"/>
              </a:spcBef>
              <a:spcAft>
                <a:spcPts val="600"/>
              </a:spcAft>
              <a:defRPr sz="80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3308" y="88422"/>
            <a:ext cx="1391506" cy="291201"/>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885" userDrawn="1">
          <p15:clr>
            <a:srgbClr val="FBAE40"/>
          </p15:clr>
        </p15:guide>
        <p15:guide id="2" pos="4536" userDrawn="1">
          <p15:clr>
            <a:srgbClr val="FBAE40"/>
          </p15:clr>
        </p15:guide>
        <p15:guide id="3" pos="7802" userDrawn="1">
          <p15:clr>
            <a:srgbClr val="FBAE40"/>
          </p15:clr>
        </p15:guide>
        <p15:guide id="4" pos="127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标题 1"/>
          <p:cNvSpPr>
            <a:spLocks noGrp="1"/>
          </p:cNvSpPr>
          <p:nvPr>
            <p:ph type="title"/>
          </p:nvPr>
        </p:nvSpPr>
        <p:spPr>
          <a:xfrm>
            <a:off x="2340360" y="1169325"/>
            <a:ext cx="9721080" cy="468049"/>
          </a:xfrm>
        </p:spPr>
        <p:txBody>
          <a:bodyPr>
            <a:normAutofit/>
          </a:bodyPr>
          <a:lstStyle>
            <a:lvl1pPr marL="0" algn="ctr" defTabSz="1101090" rtl="0" eaLnBrk="1" latinLnBrk="0" hangingPunct="1">
              <a:spcBef>
                <a:spcPct val="0"/>
              </a:spcBef>
              <a:buNone/>
              <a:defRPr lang="zh-CN" altLang="en-US" sz="2000" b="1"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smtClean="0"/>
              <a:t>单击此处编辑母版标题样式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3308" y="88422"/>
            <a:ext cx="1391506" cy="291201"/>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884" userDrawn="1">
          <p15:clr>
            <a:srgbClr val="FBAE40"/>
          </p15:clr>
        </p15:guide>
        <p15:guide id="2" pos="4536" userDrawn="1">
          <p15:clr>
            <a:srgbClr val="FBAE40"/>
          </p15:clr>
        </p15:guide>
        <p15:guide id="3" pos="1270" userDrawn="1">
          <p15:clr>
            <a:srgbClr val="FBAE40"/>
          </p15:clr>
        </p15:guide>
        <p15:guide id="4" pos="780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3308" y="88422"/>
            <a:ext cx="1391506" cy="291201"/>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884" userDrawn="1">
          <p15:clr>
            <a:srgbClr val="FBAE40"/>
          </p15:clr>
        </p15:guide>
        <p15:guide id="2" pos="4536" userDrawn="1">
          <p15:clr>
            <a:srgbClr val="FBAE40"/>
          </p15:clr>
        </p15:guide>
        <p15:guide id="3" pos="1270" userDrawn="1">
          <p15:clr>
            <a:srgbClr val="FBAE40"/>
          </p15:clr>
        </p15:guide>
        <p15:guide id="4" pos="78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376364" y="628616"/>
            <a:ext cx="4707024" cy="261977"/>
          </a:xfrm>
        </p:spPr>
        <p:txBody>
          <a:bodyPr anchor="b"/>
          <a:lstStyle>
            <a:lvl1pPr marL="0" indent="0">
              <a:buNone/>
              <a:defRPr sz="1050" b="1">
                <a:latin typeface="微软雅黑" panose="020B0503020204020204" pitchFamily="34" charset="-122"/>
                <a:ea typeface="微软雅黑" panose="020B0503020204020204" pitchFamily="34" charset="-122"/>
              </a:defRPr>
            </a:lvl1pPr>
            <a:lvl2pPr marL="550545" indent="0">
              <a:buNone/>
              <a:defRPr sz="2400" b="1"/>
            </a:lvl2pPr>
            <a:lvl3pPr marL="1101090" indent="0">
              <a:buNone/>
              <a:defRPr sz="2100" b="1"/>
            </a:lvl3pPr>
            <a:lvl4pPr marL="1652270" indent="0">
              <a:buNone/>
              <a:defRPr sz="1900" b="1"/>
            </a:lvl4pPr>
            <a:lvl5pPr marL="2202815" indent="0">
              <a:buNone/>
              <a:defRPr sz="1900" b="1"/>
            </a:lvl5pPr>
            <a:lvl6pPr marL="2753360" indent="0">
              <a:buNone/>
              <a:defRPr sz="1900" b="1"/>
            </a:lvl6pPr>
            <a:lvl7pPr marL="3303905" indent="0">
              <a:buNone/>
              <a:defRPr sz="1900" b="1"/>
            </a:lvl7pPr>
            <a:lvl8pPr marL="3855085" indent="0">
              <a:buNone/>
              <a:defRPr sz="1900" b="1"/>
            </a:lvl8pPr>
            <a:lvl9pPr marL="4405630" indent="0">
              <a:buNone/>
              <a:defRPr sz="1900" b="1"/>
            </a:lvl9pPr>
          </a:lstStyle>
          <a:p>
            <a:pPr lvl="0"/>
            <a:r>
              <a:rPr lang="zh-CN" altLang="en-US" dirty="0" smtClean="0"/>
              <a:t>单击此处编辑母版文本样式</a:t>
            </a:r>
          </a:p>
        </p:txBody>
      </p:sp>
      <p:sp>
        <p:nvSpPr>
          <p:cNvPr id="4" name="内容占位符 3"/>
          <p:cNvSpPr>
            <a:spLocks noGrp="1"/>
          </p:cNvSpPr>
          <p:nvPr>
            <p:ph sz="half" idx="2"/>
          </p:nvPr>
        </p:nvSpPr>
        <p:spPr>
          <a:xfrm>
            <a:off x="2376364" y="890592"/>
            <a:ext cx="4707024" cy="1618016"/>
          </a:xfrm>
        </p:spPr>
        <p:txBody>
          <a:bodyPr/>
          <a:lstStyle>
            <a:lvl1pPr>
              <a:defRPr sz="1050">
                <a:latin typeface="微软雅黑" panose="020B0503020204020204" pitchFamily="34" charset="-122"/>
                <a:ea typeface="微软雅黑" panose="020B0503020204020204" pitchFamily="34" charset="-122"/>
              </a:defRPr>
            </a:lvl1pPr>
            <a:lvl2pPr>
              <a:defRPr sz="900">
                <a:latin typeface="微软雅黑" panose="020B0503020204020204" pitchFamily="34" charset="-122"/>
                <a:ea typeface="微软雅黑" panose="020B0503020204020204" pitchFamily="34" charset="-122"/>
              </a:defRPr>
            </a:lvl2pPr>
            <a:lvl3pPr>
              <a:defRPr sz="900">
                <a:latin typeface="微软雅黑" panose="020B0503020204020204" pitchFamily="34" charset="-122"/>
                <a:ea typeface="微软雅黑" panose="020B0503020204020204" pitchFamily="34" charset="-122"/>
              </a:defRPr>
            </a:lvl3pPr>
            <a:lvl4pPr>
              <a:defRPr sz="800">
                <a:latin typeface="微软雅黑" panose="020B0503020204020204" pitchFamily="34" charset="-122"/>
                <a:ea typeface="微软雅黑" panose="020B0503020204020204" pitchFamily="34" charset="-122"/>
              </a:defRPr>
            </a:lvl4pPr>
            <a:lvl5pPr>
              <a:defRPr sz="800">
                <a:latin typeface="微软雅黑" panose="020B0503020204020204" pitchFamily="34" charset="-122"/>
                <a:ea typeface="微软雅黑" panose="020B0503020204020204" pitchFamily="34" charset="-122"/>
              </a:defRPr>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8" name="页脚占位符 7"/>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9" name="灯片编号占位符 8"/>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
        <p:nvSpPr>
          <p:cNvPr id="10" name="标题 1"/>
          <p:cNvSpPr>
            <a:spLocks noGrp="1"/>
          </p:cNvSpPr>
          <p:nvPr>
            <p:ph type="title"/>
          </p:nvPr>
        </p:nvSpPr>
        <p:spPr>
          <a:xfrm>
            <a:off x="2376364" y="-1"/>
            <a:ext cx="9721080" cy="468049"/>
          </a:xfrm>
        </p:spPr>
        <p:txBody>
          <a:bodyPr>
            <a:normAutofit/>
          </a:bodyPr>
          <a:lstStyle>
            <a:lvl1pPr marL="0" algn="ctr" defTabSz="1101090" rtl="0" eaLnBrk="1" latinLnBrk="0" hangingPunct="1">
              <a:spcBef>
                <a:spcPct val="0"/>
              </a:spcBef>
              <a:buNone/>
              <a:defRPr lang="zh-CN" altLang="en-US" sz="2000" b="1"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smtClean="0"/>
              <a:t>单击此处编辑母版标题样式</a:t>
            </a:r>
            <a:endParaRPr lang="zh-CN" altLang="en-US" dirty="0"/>
          </a:p>
        </p:txBody>
      </p:sp>
      <p:sp>
        <p:nvSpPr>
          <p:cNvPr id="11" name="文本占位符 2"/>
          <p:cNvSpPr>
            <a:spLocks noGrp="1"/>
          </p:cNvSpPr>
          <p:nvPr>
            <p:ph type="body" idx="13"/>
          </p:nvPr>
        </p:nvSpPr>
        <p:spPr>
          <a:xfrm>
            <a:off x="7390420" y="628616"/>
            <a:ext cx="4707024" cy="261977"/>
          </a:xfrm>
        </p:spPr>
        <p:txBody>
          <a:bodyPr anchor="b"/>
          <a:lstStyle>
            <a:lvl1pPr marL="0" indent="0">
              <a:buNone/>
              <a:defRPr sz="1050" b="1">
                <a:latin typeface="微软雅黑" panose="020B0503020204020204" pitchFamily="34" charset="-122"/>
                <a:ea typeface="微软雅黑" panose="020B0503020204020204" pitchFamily="34" charset="-122"/>
              </a:defRPr>
            </a:lvl1pPr>
            <a:lvl2pPr marL="550545" indent="0">
              <a:buNone/>
              <a:defRPr sz="2400" b="1"/>
            </a:lvl2pPr>
            <a:lvl3pPr marL="1101090" indent="0">
              <a:buNone/>
              <a:defRPr sz="2100" b="1"/>
            </a:lvl3pPr>
            <a:lvl4pPr marL="1652270" indent="0">
              <a:buNone/>
              <a:defRPr sz="1900" b="1"/>
            </a:lvl4pPr>
            <a:lvl5pPr marL="2202815" indent="0">
              <a:buNone/>
              <a:defRPr sz="1900" b="1"/>
            </a:lvl5pPr>
            <a:lvl6pPr marL="2753360" indent="0">
              <a:buNone/>
              <a:defRPr sz="1900" b="1"/>
            </a:lvl6pPr>
            <a:lvl7pPr marL="3303905" indent="0">
              <a:buNone/>
              <a:defRPr sz="1900" b="1"/>
            </a:lvl7pPr>
            <a:lvl8pPr marL="3855085" indent="0">
              <a:buNone/>
              <a:defRPr sz="1900" b="1"/>
            </a:lvl8pPr>
            <a:lvl9pPr marL="4405630" indent="0">
              <a:buNone/>
              <a:defRPr sz="1900" b="1"/>
            </a:lvl9pPr>
          </a:lstStyle>
          <a:p>
            <a:pPr lvl="0"/>
            <a:r>
              <a:rPr lang="zh-CN" altLang="en-US" smtClean="0"/>
              <a:t>单击此处编辑母版文本样式</a:t>
            </a:r>
          </a:p>
        </p:txBody>
      </p:sp>
      <p:sp>
        <p:nvSpPr>
          <p:cNvPr id="12" name="内容占位符 3"/>
          <p:cNvSpPr>
            <a:spLocks noGrp="1"/>
          </p:cNvSpPr>
          <p:nvPr>
            <p:ph sz="half" idx="14"/>
          </p:nvPr>
        </p:nvSpPr>
        <p:spPr>
          <a:xfrm>
            <a:off x="7390420" y="890592"/>
            <a:ext cx="4707024" cy="1618016"/>
          </a:xfrm>
        </p:spPr>
        <p:txBody>
          <a:bodyPr/>
          <a:lstStyle>
            <a:lvl1pPr>
              <a:defRPr sz="1050">
                <a:latin typeface="微软雅黑" panose="020B0503020204020204" pitchFamily="34" charset="-122"/>
                <a:ea typeface="微软雅黑" panose="020B0503020204020204" pitchFamily="34" charset="-122"/>
              </a:defRPr>
            </a:lvl1pPr>
            <a:lvl2pPr>
              <a:defRPr sz="900">
                <a:latin typeface="微软雅黑" panose="020B0503020204020204" pitchFamily="34" charset="-122"/>
                <a:ea typeface="微软雅黑" panose="020B0503020204020204" pitchFamily="34" charset="-122"/>
              </a:defRPr>
            </a:lvl2pPr>
            <a:lvl3pPr>
              <a:defRPr sz="900">
                <a:latin typeface="微软雅黑" panose="020B0503020204020204" pitchFamily="34" charset="-122"/>
                <a:ea typeface="微软雅黑" panose="020B0503020204020204" pitchFamily="34" charset="-122"/>
              </a:defRPr>
            </a:lvl3pPr>
            <a:lvl4pPr>
              <a:defRPr sz="800">
                <a:latin typeface="微软雅黑" panose="020B0503020204020204" pitchFamily="34" charset="-122"/>
                <a:ea typeface="微软雅黑" panose="020B0503020204020204" pitchFamily="34" charset="-122"/>
              </a:defRPr>
            </a:lvl4pPr>
            <a:lvl5pPr>
              <a:defRPr sz="800">
                <a:latin typeface="微软雅黑" panose="020B0503020204020204" pitchFamily="34" charset="-122"/>
                <a:ea typeface="微软雅黑" panose="020B0503020204020204" pitchFamily="34" charset="-122"/>
              </a:defRPr>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3308" y="88422"/>
            <a:ext cx="1391506" cy="291201"/>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884" userDrawn="1">
          <p15:clr>
            <a:srgbClr val="FBAE40"/>
          </p15:clr>
        </p15:guide>
        <p15:guide id="2" pos="4536" userDrawn="1">
          <p15:clr>
            <a:srgbClr val="FBAE40"/>
          </p15:clr>
        </p15:guide>
        <p15:guide id="3" pos="1270" userDrawn="1">
          <p15:clr>
            <a:srgbClr val="FBAE40"/>
          </p15:clr>
        </p15:guide>
        <p15:guide id="4" pos="780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4" name="页脚占位符 3"/>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5" name="灯片编号占位符 4"/>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
        <p:nvSpPr>
          <p:cNvPr id="6" name="标题 1"/>
          <p:cNvSpPr>
            <a:spLocks noGrp="1"/>
          </p:cNvSpPr>
          <p:nvPr>
            <p:ph type="title"/>
          </p:nvPr>
        </p:nvSpPr>
        <p:spPr>
          <a:xfrm>
            <a:off x="2376364" y="-1"/>
            <a:ext cx="9721080" cy="468049"/>
          </a:xfrm>
        </p:spPr>
        <p:txBody>
          <a:bodyPr>
            <a:normAutofit/>
          </a:bodyPr>
          <a:lstStyle>
            <a:lvl1pPr marL="0" algn="ctr" defTabSz="1101090" rtl="0" eaLnBrk="1" latinLnBrk="0" hangingPunct="1">
              <a:spcBef>
                <a:spcPct val="0"/>
              </a:spcBef>
              <a:buNone/>
              <a:defRPr lang="zh-CN" altLang="en-US" sz="2000" b="1"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smtClean="0"/>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3308" y="88422"/>
            <a:ext cx="1391506" cy="291201"/>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884" userDrawn="1">
          <p15:clr>
            <a:srgbClr val="FBAE40"/>
          </p15:clr>
        </p15:guide>
        <p15:guide id="2" pos="4536" userDrawn="1">
          <p15:clr>
            <a:srgbClr val="FBAE40"/>
          </p15:clr>
        </p15:guide>
        <p15:guide id="3" pos="1270" userDrawn="1">
          <p15:clr>
            <a:srgbClr val="FBAE40"/>
          </p15:clr>
        </p15:guide>
        <p15:guide id="4" pos="780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3" name="页脚占位符 2"/>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4" name="灯片编号占位符 3"/>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3308" y="88422"/>
            <a:ext cx="1391506" cy="291201"/>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884" userDrawn="1">
          <p15:clr>
            <a:srgbClr val="FBAE40"/>
          </p15:clr>
        </p15:guide>
        <p15:guide id="2" pos="4536" userDrawn="1">
          <p15:clr>
            <a:srgbClr val="FBAE40"/>
          </p15:clr>
        </p15:guide>
        <p15:guide id="3" pos="1270" userDrawn="1">
          <p15:clr>
            <a:srgbClr val="FBAE40"/>
          </p15:clr>
        </p15:guide>
        <p15:guide id="4" pos="78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18369" y="588229"/>
            <a:ext cx="3456384" cy="263636"/>
          </a:xfrm>
        </p:spPr>
        <p:txBody>
          <a:bodyPr anchor="ctr">
            <a:noAutofit/>
          </a:bodyPr>
          <a:lstStyle>
            <a:lvl1pPr algn="l">
              <a:defRPr lang="zh-CN" altLang="en-US" sz="1200" b="1" kern="1200" dirty="0">
                <a:solidFill>
                  <a:schemeClr val="bg1"/>
                </a:solidFill>
                <a:latin typeface="微软雅黑" panose="020B0503020204020204" pitchFamily="34" charset="-122"/>
                <a:ea typeface="微软雅黑" panose="020B0503020204020204" pitchFamily="34" charset="-122"/>
                <a:cs typeface="+mn-cs"/>
              </a:defRPr>
            </a:lvl1pPr>
          </a:lstStyle>
          <a:p>
            <a:pPr marL="0" lvl="0" indent="0" algn="l" defTabSz="1101090" rtl="0" eaLnBrk="1" latinLnBrk="0" hangingPunct="1">
              <a:spcBef>
                <a:spcPct val="20000"/>
              </a:spcBef>
              <a:buFont typeface="Arial" panose="020B0604020202020204" pitchFamily="34" charset="0"/>
              <a:buNone/>
            </a:pPr>
            <a:r>
              <a:rPr lang="zh-CN" altLang="en-US" dirty="0" smtClean="0"/>
              <a:t>单击此处编辑母版标题样式</a:t>
            </a:r>
            <a:endParaRPr lang="zh-CN" altLang="en-US" dirty="0"/>
          </a:p>
        </p:txBody>
      </p:sp>
      <p:sp>
        <p:nvSpPr>
          <p:cNvPr id="3" name="内容占位符 2"/>
          <p:cNvSpPr>
            <a:spLocks noGrp="1"/>
          </p:cNvSpPr>
          <p:nvPr>
            <p:ph idx="1"/>
          </p:nvPr>
        </p:nvSpPr>
        <p:spPr>
          <a:xfrm>
            <a:off x="5760740" y="588229"/>
            <a:ext cx="6394733" cy="1872208"/>
          </a:xfrm>
        </p:spPr>
        <p:txBody>
          <a:bodyPr/>
          <a:lstStyle>
            <a:lvl1pPr>
              <a:defRPr sz="1100">
                <a:latin typeface="微软雅黑" panose="020B0503020204020204" pitchFamily="34" charset="-122"/>
                <a:ea typeface="微软雅黑" panose="020B0503020204020204" pitchFamily="34" charset="-122"/>
              </a:defRPr>
            </a:lvl1pPr>
            <a:lvl2pPr>
              <a:defRPr sz="1050">
                <a:latin typeface="微软雅黑" panose="020B0503020204020204" pitchFamily="34" charset="-122"/>
                <a:ea typeface="微软雅黑" panose="020B0503020204020204" pitchFamily="34" charset="-122"/>
              </a:defRPr>
            </a:lvl2pPr>
            <a:lvl3pPr>
              <a:defRPr sz="1000">
                <a:latin typeface="微软雅黑" panose="020B0503020204020204" pitchFamily="34" charset="-122"/>
                <a:ea typeface="微软雅黑" panose="020B0503020204020204" pitchFamily="34" charset="-122"/>
              </a:defRPr>
            </a:lvl3pPr>
            <a:lvl4pPr>
              <a:defRPr sz="800">
                <a:latin typeface="微软雅黑" panose="020B0503020204020204" pitchFamily="34" charset="-122"/>
                <a:ea typeface="微软雅黑" panose="020B0503020204020204" pitchFamily="34" charset="-122"/>
              </a:defRPr>
            </a:lvl4pPr>
            <a:lvl5pPr>
              <a:defRPr sz="800">
                <a:latin typeface="微软雅黑" panose="020B0503020204020204" pitchFamily="34" charset="-122"/>
                <a:ea typeface="微软雅黑" panose="020B0503020204020204" pitchFamily="34" charset="-122"/>
              </a:defRPr>
            </a:lvl5pPr>
            <a:lvl6pPr>
              <a:defRPr sz="2400"/>
            </a:lvl6pPr>
            <a:lvl7pPr>
              <a:defRPr sz="2400"/>
            </a:lvl7pPr>
            <a:lvl8pPr>
              <a:defRPr sz="2400"/>
            </a:lvl8pPr>
            <a:lvl9pPr>
              <a:defRPr sz="24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2218369" y="851866"/>
            <a:ext cx="3456384" cy="1608571"/>
          </a:xfrm>
        </p:spPr>
        <p:txBody>
          <a:bodyPr/>
          <a:lstStyle>
            <a:lvl1pPr marL="0" indent="0">
              <a:buNone/>
              <a:defRPr sz="1000">
                <a:latin typeface="微软雅黑" panose="020B0503020204020204" pitchFamily="34" charset="-122"/>
                <a:ea typeface="微软雅黑" panose="020B0503020204020204" pitchFamily="34" charset="-122"/>
              </a:defRPr>
            </a:lvl1pPr>
            <a:lvl2pPr marL="550545" indent="0">
              <a:buNone/>
              <a:defRPr sz="1400"/>
            </a:lvl2pPr>
            <a:lvl3pPr marL="1101090" indent="0">
              <a:buNone/>
              <a:defRPr sz="1200"/>
            </a:lvl3pPr>
            <a:lvl4pPr marL="1652270" indent="0">
              <a:buNone/>
              <a:defRPr sz="1000"/>
            </a:lvl4pPr>
            <a:lvl5pPr marL="2202815" indent="0">
              <a:buNone/>
              <a:defRPr sz="1000"/>
            </a:lvl5pPr>
            <a:lvl6pPr marL="2753360" indent="0">
              <a:buNone/>
              <a:defRPr sz="1000"/>
            </a:lvl6pPr>
            <a:lvl7pPr marL="3303905" indent="0">
              <a:buNone/>
              <a:defRPr sz="1000"/>
            </a:lvl7pPr>
            <a:lvl8pPr marL="3855085" indent="0">
              <a:buNone/>
              <a:defRPr sz="1000"/>
            </a:lvl8pPr>
            <a:lvl9pPr marL="440563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6" name="页脚占位符 5"/>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7" name="灯片编号占位符 6"/>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3308" y="88422"/>
            <a:ext cx="1391506" cy="291201"/>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884" userDrawn="1">
          <p15:clr>
            <a:srgbClr val="FBAE40"/>
          </p15:clr>
        </p15:guide>
        <p15:guide id="2" pos="4536" userDrawn="1">
          <p15:clr>
            <a:srgbClr val="FBAE40"/>
          </p15:clr>
        </p15:guide>
        <p15:guide id="3" pos="1270" userDrawn="1">
          <p15:clr>
            <a:srgbClr val="FBAE40"/>
          </p15:clr>
        </p15:guide>
        <p15:guide id="4" pos="780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822853" y="1965801"/>
            <a:ext cx="8641080" cy="232075"/>
          </a:xfrm>
        </p:spPr>
        <p:txBody>
          <a:bodyPr anchor="b"/>
          <a:lstStyle>
            <a:lvl1pPr algn="l">
              <a:defRPr sz="24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822853" y="250927"/>
            <a:ext cx="8641080" cy="1684973"/>
          </a:xfrm>
        </p:spPr>
        <p:txBody>
          <a:bodyPr/>
          <a:lstStyle>
            <a:lvl1pPr marL="0" indent="0">
              <a:buNone/>
              <a:defRPr sz="3800"/>
            </a:lvl1pPr>
            <a:lvl2pPr marL="550545" indent="0">
              <a:buNone/>
              <a:defRPr sz="3300"/>
            </a:lvl2pPr>
            <a:lvl3pPr marL="1101090" indent="0">
              <a:buNone/>
              <a:defRPr sz="3000"/>
            </a:lvl3pPr>
            <a:lvl4pPr marL="1652270" indent="0">
              <a:buNone/>
              <a:defRPr sz="2400"/>
            </a:lvl4pPr>
            <a:lvl5pPr marL="2202815" indent="0">
              <a:buNone/>
              <a:defRPr sz="2400"/>
            </a:lvl5pPr>
            <a:lvl6pPr marL="2753360" indent="0">
              <a:buNone/>
              <a:defRPr sz="2400"/>
            </a:lvl6pPr>
            <a:lvl7pPr marL="3303905" indent="0">
              <a:buNone/>
              <a:defRPr sz="2400"/>
            </a:lvl7pPr>
            <a:lvl8pPr marL="3855085" indent="0">
              <a:buNone/>
              <a:defRPr sz="2400"/>
            </a:lvl8pPr>
            <a:lvl9pPr marL="4405630" indent="0">
              <a:buNone/>
              <a:defRPr sz="2400"/>
            </a:lvl9pPr>
          </a:lstStyle>
          <a:p>
            <a:endParaRPr lang="zh-CN" altLang="en-US"/>
          </a:p>
        </p:txBody>
      </p:sp>
      <p:sp>
        <p:nvSpPr>
          <p:cNvPr id="4" name="文本占位符 3"/>
          <p:cNvSpPr>
            <a:spLocks noGrp="1"/>
          </p:cNvSpPr>
          <p:nvPr>
            <p:ph type="body" sz="half" idx="2"/>
          </p:nvPr>
        </p:nvSpPr>
        <p:spPr>
          <a:xfrm>
            <a:off x="2822853" y="2197877"/>
            <a:ext cx="8641080" cy="329583"/>
          </a:xfrm>
        </p:spPr>
        <p:txBody>
          <a:bodyPr/>
          <a:lstStyle>
            <a:lvl1pPr marL="0" indent="0">
              <a:buNone/>
              <a:defRPr sz="1700"/>
            </a:lvl1pPr>
            <a:lvl2pPr marL="550545" indent="0">
              <a:buNone/>
              <a:defRPr sz="1400"/>
            </a:lvl2pPr>
            <a:lvl3pPr marL="1101090" indent="0">
              <a:buNone/>
              <a:defRPr sz="1200"/>
            </a:lvl3pPr>
            <a:lvl4pPr marL="1652270" indent="0">
              <a:buNone/>
              <a:defRPr sz="1000"/>
            </a:lvl4pPr>
            <a:lvl5pPr marL="2202815" indent="0">
              <a:buNone/>
              <a:defRPr sz="1000"/>
            </a:lvl5pPr>
            <a:lvl6pPr marL="2753360" indent="0">
              <a:buNone/>
              <a:defRPr sz="1000"/>
            </a:lvl6pPr>
            <a:lvl7pPr marL="3303905" indent="0">
              <a:buNone/>
              <a:defRPr sz="1000"/>
            </a:lvl7pPr>
            <a:lvl8pPr marL="3855085" indent="0">
              <a:buNone/>
              <a:defRPr sz="1000"/>
            </a:lvl8pPr>
            <a:lvl9pPr marL="440563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6" name="页脚占位符 5"/>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7" name="灯片编号占位符 6"/>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3308" y="88422"/>
            <a:ext cx="1391506" cy="291201"/>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884" userDrawn="1">
          <p15:clr>
            <a:srgbClr val="FBAE40"/>
          </p15:clr>
        </p15:guide>
        <p15:guide id="2" pos="4536" userDrawn="1">
          <p15:clr>
            <a:srgbClr val="FBAE40"/>
          </p15:clr>
        </p15:guide>
        <p15:guide id="3" pos="1270" userDrawn="1">
          <p15:clr>
            <a:srgbClr val="FBAE40"/>
          </p15:clr>
        </p15:guide>
        <p15:guide id="4" pos="780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20090" y="112462"/>
            <a:ext cx="12961620" cy="468049"/>
          </a:xfrm>
          <a:prstGeom prst="rect">
            <a:avLst/>
          </a:prstGeom>
        </p:spPr>
        <p:txBody>
          <a:bodyPr vert="horz" lIns="110140" tIns="55070" rIns="110140" bIns="5507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0090" y="655268"/>
            <a:ext cx="12961620" cy="1853340"/>
          </a:xfrm>
          <a:prstGeom prst="rect">
            <a:avLst/>
          </a:prstGeom>
        </p:spPr>
        <p:txBody>
          <a:bodyPr vert="horz" lIns="110140" tIns="55070" rIns="110140" bIns="55070" rtlCol="0">
            <a:no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5" name="图片 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433148" y="-60367"/>
            <a:ext cx="6479963" cy="832734"/>
          </a:xfrm>
          <a:prstGeom prst="rect">
            <a:avLst/>
          </a:prstGeom>
        </p:spPr>
      </p:pic>
      <p:pic>
        <p:nvPicPr>
          <p:cNvPr id="6" name="图片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539"/>
            <a:ext cx="14401800" cy="2807801"/>
          </a:xfrm>
          <a:prstGeom prst="rect">
            <a:avLst/>
          </a:prstGeom>
        </p:spPr>
      </p:pic>
      <p:pic>
        <p:nvPicPr>
          <p:cNvPr id="7" name="图片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524" y="540"/>
            <a:ext cx="14401794" cy="28078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1101090"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p:titleStyle>
    <p:bodyStyle>
      <a:lvl1pPr marL="412750" indent="-412750" algn="l" defTabSz="1101090" rtl="0" eaLnBrk="1" latinLnBrk="0" hangingPunct="1">
        <a:spcBef>
          <a:spcPct val="20000"/>
        </a:spcBef>
        <a:buFont typeface="Arial" panose="020B0604020202020204" pitchFamily="34" charset="0"/>
        <a:buChar char="•"/>
        <a:defRPr sz="2400" kern="1200">
          <a:solidFill>
            <a:schemeClr val="bg1"/>
          </a:solidFill>
          <a:latin typeface="方正正准黑简体" pitchFamily="2" charset="-122"/>
          <a:ea typeface="方正正准黑简体" pitchFamily="2" charset="-122"/>
          <a:cs typeface="+mn-cs"/>
        </a:defRPr>
      </a:lvl1pPr>
      <a:lvl2pPr marL="894715" indent="-344170" algn="l" defTabSz="1101090" rtl="0" eaLnBrk="1" latinLnBrk="0" hangingPunct="1">
        <a:spcBef>
          <a:spcPct val="20000"/>
        </a:spcBef>
        <a:buFont typeface="Arial" panose="020B0604020202020204" pitchFamily="34" charset="0"/>
        <a:buChar char="–"/>
        <a:defRPr sz="2100" kern="1200">
          <a:solidFill>
            <a:schemeClr val="bg1"/>
          </a:solidFill>
          <a:latin typeface="方正正准黑简体" pitchFamily="2" charset="-122"/>
          <a:ea typeface="方正正准黑简体" pitchFamily="2" charset="-122"/>
          <a:cs typeface="+mn-cs"/>
        </a:defRPr>
      </a:lvl2pPr>
      <a:lvl3pPr marL="1376680" indent="-275590" algn="l" defTabSz="1101090" rtl="0" eaLnBrk="1" latinLnBrk="0" hangingPunct="1">
        <a:spcBef>
          <a:spcPct val="20000"/>
        </a:spcBef>
        <a:buFont typeface="Arial" panose="020B0604020202020204" pitchFamily="34" charset="0"/>
        <a:buChar char="•"/>
        <a:defRPr sz="1900" kern="1200">
          <a:solidFill>
            <a:schemeClr val="bg1"/>
          </a:solidFill>
          <a:latin typeface="方正正准黑简体" pitchFamily="2" charset="-122"/>
          <a:ea typeface="方正正准黑简体" pitchFamily="2" charset="-122"/>
          <a:cs typeface="+mn-cs"/>
        </a:defRPr>
      </a:lvl3pPr>
      <a:lvl4pPr marL="1927225" indent="-275590" algn="l" defTabSz="1101090" rtl="0" eaLnBrk="1" latinLnBrk="0" hangingPunct="1">
        <a:spcBef>
          <a:spcPct val="20000"/>
        </a:spcBef>
        <a:buFont typeface="Arial" panose="020B0604020202020204" pitchFamily="34" charset="0"/>
        <a:buChar char="–"/>
        <a:defRPr sz="1700" kern="1200">
          <a:solidFill>
            <a:schemeClr val="bg1"/>
          </a:solidFill>
          <a:latin typeface="方正正准黑简体" pitchFamily="2" charset="-122"/>
          <a:ea typeface="方正正准黑简体" pitchFamily="2" charset="-122"/>
          <a:cs typeface="+mn-cs"/>
        </a:defRPr>
      </a:lvl4pPr>
      <a:lvl5pPr marL="2478405" indent="-275590" algn="l" defTabSz="1101090" rtl="0" eaLnBrk="1" latinLnBrk="0" hangingPunct="1">
        <a:spcBef>
          <a:spcPct val="20000"/>
        </a:spcBef>
        <a:buFont typeface="Arial" panose="020B0604020202020204" pitchFamily="34" charset="0"/>
        <a:buChar char="»"/>
        <a:defRPr sz="1700" kern="1200">
          <a:solidFill>
            <a:schemeClr val="bg1"/>
          </a:solidFill>
          <a:latin typeface="方正正准黑简体" pitchFamily="2" charset="-122"/>
          <a:ea typeface="方正正准黑简体" pitchFamily="2" charset="-122"/>
          <a:cs typeface="+mn-cs"/>
        </a:defRPr>
      </a:lvl5pPr>
      <a:lvl6pPr marL="302895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79495"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3004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8122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101090" rtl="0" eaLnBrk="1" latinLnBrk="0" hangingPunct="1">
        <a:defRPr sz="2100" kern="1200">
          <a:solidFill>
            <a:schemeClr val="tx1"/>
          </a:solidFill>
          <a:latin typeface="+mn-lt"/>
          <a:ea typeface="+mn-ea"/>
          <a:cs typeface="+mn-cs"/>
        </a:defRPr>
      </a:lvl1pPr>
      <a:lvl2pPr marL="550545" algn="l" defTabSz="1101090" rtl="0" eaLnBrk="1" latinLnBrk="0" hangingPunct="1">
        <a:defRPr sz="2100" kern="1200">
          <a:solidFill>
            <a:schemeClr val="tx1"/>
          </a:solidFill>
          <a:latin typeface="+mn-lt"/>
          <a:ea typeface="+mn-ea"/>
          <a:cs typeface="+mn-cs"/>
        </a:defRPr>
      </a:lvl2pPr>
      <a:lvl3pPr marL="1101090" algn="l" defTabSz="1101090" rtl="0" eaLnBrk="1" latinLnBrk="0" hangingPunct="1">
        <a:defRPr sz="2100" kern="1200">
          <a:solidFill>
            <a:schemeClr val="tx1"/>
          </a:solidFill>
          <a:latin typeface="+mn-lt"/>
          <a:ea typeface="+mn-ea"/>
          <a:cs typeface="+mn-cs"/>
        </a:defRPr>
      </a:lvl3pPr>
      <a:lvl4pPr marL="1652270" algn="l" defTabSz="1101090" rtl="0" eaLnBrk="1" latinLnBrk="0" hangingPunct="1">
        <a:defRPr sz="2100" kern="1200">
          <a:solidFill>
            <a:schemeClr val="tx1"/>
          </a:solidFill>
          <a:latin typeface="+mn-lt"/>
          <a:ea typeface="+mn-ea"/>
          <a:cs typeface="+mn-cs"/>
        </a:defRPr>
      </a:lvl4pPr>
      <a:lvl5pPr marL="2202815" algn="l" defTabSz="1101090" rtl="0" eaLnBrk="1" latinLnBrk="0" hangingPunct="1">
        <a:defRPr sz="2100" kern="1200">
          <a:solidFill>
            <a:schemeClr val="tx1"/>
          </a:solidFill>
          <a:latin typeface="+mn-lt"/>
          <a:ea typeface="+mn-ea"/>
          <a:cs typeface="+mn-cs"/>
        </a:defRPr>
      </a:lvl5pPr>
      <a:lvl6pPr marL="2753360" algn="l" defTabSz="1101090" rtl="0" eaLnBrk="1" latinLnBrk="0" hangingPunct="1">
        <a:defRPr sz="2100" kern="1200">
          <a:solidFill>
            <a:schemeClr val="tx1"/>
          </a:solidFill>
          <a:latin typeface="+mn-lt"/>
          <a:ea typeface="+mn-ea"/>
          <a:cs typeface="+mn-cs"/>
        </a:defRPr>
      </a:lvl6pPr>
      <a:lvl7pPr marL="3303905" algn="l" defTabSz="1101090" rtl="0" eaLnBrk="1" latinLnBrk="0" hangingPunct="1">
        <a:defRPr sz="2100" kern="1200">
          <a:solidFill>
            <a:schemeClr val="tx1"/>
          </a:solidFill>
          <a:latin typeface="+mn-lt"/>
          <a:ea typeface="+mn-ea"/>
          <a:cs typeface="+mn-cs"/>
        </a:defRPr>
      </a:lvl7pPr>
      <a:lvl8pPr marL="3855085" algn="l" defTabSz="1101090" rtl="0" eaLnBrk="1" latinLnBrk="0" hangingPunct="1">
        <a:defRPr sz="2100" kern="1200">
          <a:solidFill>
            <a:schemeClr val="tx1"/>
          </a:solidFill>
          <a:latin typeface="+mn-lt"/>
          <a:ea typeface="+mn-ea"/>
          <a:cs typeface="+mn-cs"/>
        </a:defRPr>
      </a:lvl8pPr>
      <a:lvl9pPr marL="4405630" algn="l" defTabSz="11010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7.xml"/><Relationship Id="rId7" Type="http://schemas.openxmlformats.org/officeDocument/2006/relationships/image" Target="../media/image32.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oleObject" Target="../embeddings/oleObject1.bin"/><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jpe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8.jpg"/><Relationship Id="rId4" Type="http://schemas.openxmlformats.org/officeDocument/2006/relationships/image" Target="../media/image57.jpe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60270" y="396032"/>
            <a:ext cx="10081261" cy="1438359"/>
          </a:xfrm>
        </p:spPr>
        <p:txBody>
          <a:bodyPr/>
          <a:lstStyle/>
          <a:p>
            <a:r>
              <a:rPr lang="zh-CN" altLang="en-US" sz="8000" dirty="0">
                <a:latin typeface="华文行楷" panose="02010800040101010101" pitchFamily="2" charset="-122"/>
                <a:ea typeface="华文行楷" panose="02010800040101010101" pitchFamily="2" charset="-122"/>
              </a:rPr>
              <a:t>真</a:t>
            </a:r>
            <a:r>
              <a:rPr lang="en-US" altLang="zh-CN" sz="5400" dirty="0"/>
              <a:t>·</a:t>
            </a:r>
            <a:r>
              <a:rPr lang="zh-CN" altLang="en-US" sz="2800" dirty="0">
                <a:latin typeface="华文隶书" panose="02010800040101010101" pitchFamily="2" charset="-122"/>
                <a:ea typeface="华文隶书" panose="02010800040101010101" pitchFamily="2" charset="-122"/>
              </a:rPr>
              <a:t>态势感知</a:t>
            </a:r>
            <a:r>
              <a:rPr lang="en-US" altLang="zh-CN" sz="2800" dirty="0">
                <a:latin typeface="华文隶书" panose="02010800040101010101" pitchFamily="2" charset="-122"/>
                <a:ea typeface="华文隶书" panose="02010800040101010101" pitchFamily="2" charset="-122"/>
              </a:rPr>
              <a:t>(</a:t>
            </a:r>
            <a:r>
              <a:rPr lang="zh-CN" altLang="en-US" sz="2800" dirty="0">
                <a:latin typeface="华文隶书" panose="02010800040101010101" pitchFamily="2" charset="-122"/>
                <a:ea typeface="华文隶书" panose="02010800040101010101" pitchFamily="2" charset="-122"/>
              </a:rPr>
              <a:t>上</a:t>
            </a:r>
            <a:r>
              <a:rPr lang="en-US" altLang="zh-CN" sz="2800" dirty="0" smtClean="0">
                <a:latin typeface="华文隶书" panose="02010800040101010101" pitchFamily="2" charset="-122"/>
                <a:ea typeface="华文隶书" panose="02010800040101010101" pitchFamily="2" charset="-122"/>
              </a:rPr>
              <a:t>)</a:t>
            </a:r>
            <a:br>
              <a:rPr lang="en-US" altLang="zh-CN" sz="2800" dirty="0" smtClean="0">
                <a:latin typeface="华文隶书" panose="02010800040101010101" pitchFamily="2" charset="-122"/>
                <a:ea typeface="华文隶书" panose="02010800040101010101" pitchFamily="2" charset="-122"/>
              </a:rPr>
            </a:br>
            <a:r>
              <a:rPr lang="en-US" altLang="zh-CN" sz="2800" dirty="0">
                <a:latin typeface="华文隶书" panose="02010800040101010101" pitchFamily="2" charset="-122"/>
                <a:ea typeface="华文隶书" panose="02010800040101010101" pitchFamily="2" charset="-122"/>
              </a:rPr>
              <a:t>——</a:t>
            </a:r>
            <a:r>
              <a:rPr lang="zh-CN" altLang="en-US" sz="2800" dirty="0">
                <a:latin typeface="华文隶书" panose="02010800040101010101" pitchFamily="2" charset="-122"/>
                <a:ea typeface="华文隶书" panose="02010800040101010101" pitchFamily="2" charset="-122"/>
              </a:rPr>
              <a:t>态势感知的支撑和价值落地</a:t>
            </a:r>
            <a:r>
              <a:rPr lang="en-US" altLang="zh-CN" sz="2800" dirty="0">
                <a:latin typeface="华文隶书" panose="02010800040101010101" pitchFamily="2" charset="-122"/>
                <a:ea typeface="华文隶书" panose="02010800040101010101" pitchFamily="2" charset="-122"/>
              </a:rPr>
              <a:t/>
            </a:r>
            <a:br>
              <a:rPr lang="en-US" altLang="zh-CN" sz="2800" dirty="0">
                <a:latin typeface="华文隶书" panose="02010800040101010101" pitchFamily="2" charset="-122"/>
                <a:ea typeface="华文隶书" panose="02010800040101010101" pitchFamily="2" charset="-122"/>
              </a:rPr>
            </a:br>
            <a:endParaRPr lang="zh-CN" altLang="en-US" sz="2800" dirty="0">
              <a:ea typeface="方正兰亭粗黑简体" panose="02000000000000000000"/>
            </a:endParaRPr>
          </a:p>
        </p:txBody>
      </p:sp>
      <p:sp>
        <p:nvSpPr>
          <p:cNvPr id="3" name="副标题 2"/>
          <p:cNvSpPr>
            <a:spLocks noGrp="1"/>
          </p:cNvSpPr>
          <p:nvPr>
            <p:ph type="subTitle" idx="1"/>
          </p:nvPr>
        </p:nvSpPr>
        <p:spPr>
          <a:xfrm>
            <a:off x="2160270" y="1922911"/>
            <a:ext cx="10081260" cy="561353"/>
          </a:xfrm>
        </p:spPr>
        <p:txBody>
          <a:bodyPr>
            <a:normAutofit/>
          </a:bodyPr>
          <a:lstStyle/>
          <a:p>
            <a:r>
              <a:rPr lang="zh-CN" altLang="en-US" sz="2000" dirty="0">
                <a:solidFill>
                  <a:schemeClr val="bg1"/>
                </a:solidFill>
                <a:latin typeface="微软雅黑" panose="020B0503020204020204" pitchFamily="34" charset="-122"/>
              </a:rPr>
              <a:t>安天首席架构</a:t>
            </a:r>
            <a:r>
              <a:rPr lang="zh-CN" altLang="en-US" sz="2000" dirty="0" smtClean="0">
                <a:solidFill>
                  <a:schemeClr val="bg1"/>
                </a:solidFill>
                <a:latin typeface="微软雅黑" panose="020B0503020204020204" pitchFamily="34" charset="-122"/>
              </a:rPr>
              <a:t>师</a:t>
            </a:r>
            <a:r>
              <a:rPr lang="zh-CN" altLang="en-US" sz="2000" dirty="0">
                <a:solidFill>
                  <a:schemeClr val="bg1"/>
                </a:solidFill>
                <a:latin typeface="微软雅黑" panose="020B0503020204020204" pitchFamily="34" charset="-122"/>
              </a:rPr>
              <a:t> </a:t>
            </a:r>
            <a:r>
              <a:rPr lang="zh-CN" altLang="en-US" sz="2000" dirty="0" smtClean="0">
                <a:solidFill>
                  <a:schemeClr val="bg1"/>
                </a:solidFill>
                <a:latin typeface="微软雅黑" panose="020B0503020204020204" pitchFamily="34" charset="-122"/>
              </a:rPr>
              <a:t> </a:t>
            </a:r>
            <a:r>
              <a:rPr lang="zh-CN" altLang="en-US" sz="2000" dirty="0" smtClean="0">
                <a:solidFill>
                  <a:schemeClr val="bg1"/>
                </a:solidFill>
                <a:latin typeface="微软雅黑" panose="020B0503020204020204" pitchFamily="34" charset="-122"/>
                <a:ea typeface="方正兰亭粗黑简体" panose="02000000000000000000"/>
              </a:rPr>
              <a:t>肖新光</a:t>
            </a:r>
            <a:endParaRPr lang="en-US" altLang="zh-CN" sz="2000" dirty="0">
              <a:solidFill>
                <a:schemeClr val="bg1"/>
              </a:solidFill>
              <a:latin typeface="微软雅黑" panose="020B0503020204020204" pitchFamily="34" charset="-122"/>
              <a:ea typeface="方正兰亭粗黑简体" panose="0200000000000000000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基于共性规律基础上的差异性</a:t>
            </a:r>
          </a:p>
        </p:txBody>
      </p:sp>
      <p:pic>
        <p:nvPicPr>
          <p:cNvPr id="4" name="图片 3"/>
          <p:cNvPicPr>
            <a:picLocks noChangeAspect="1"/>
          </p:cNvPicPr>
          <p:nvPr/>
        </p:nvPicPr>
        <p:blipFill>
          <a:blip r:embed="rId2"/>
          <a:stretch>
            <a:fillRect/>
          </a:stretch>
        </p:blipFill>
        <p:spPr>
          <a:xfrm>
            <a:off x="2376364" y="824873"/>
            <a:ext cx="9721080" cy="1160129"/>
          </a:xfrm>
          <a:prstGeom prst="rect">
            <a:avLst/>
          </a:prstGeom>
        </p:spPr>
      </p:pic>
      <p:sp>
        <p:nvSpPr>
          <p:cNvPr id="5" name="文本框 4"/>
          <p:cNvSpPr txBox="1"/>
          <p:nvPr/>
        </p:nvSpPr>
        <p:spPr>
          <a:xfrm>
            <a:off x="5125409" y="2113063"/>
            <a:ext cx="4150982" cy="215444"/>
          </a:xfrm>
          <a:prstGeom prst="rect">
            <a:avLst/>
          </a:prstGeom>
          <a:noFill/>
        </p:spPr>
        <p:txBody>
          <a:bodyPr wrap="square" rtlCol="0">
            <a:spAutoFit/>
          </a:bodyPr>
          <a:lstStyle/>
          <a:p>
            <a:pPr algn="ctr"/>
            <a:r>
              <a:rPr lang="zh-CN" altLang="en-US" sz="800" b="1" dirty="0" smtClean="0">
                <a:solidFill>
                  <a:schemeClr val="bg1"/>
                </a:solidFill>
                <a:latin typeface="微软雅黑" panose="020B0503020204020204" pitchFamily="34" charset="-122"/>
                <a:ea typeface="微软雅黑" panose="020B0503020204020204" pitchFamily="34" charset="-122"/>
              </a:rPr>
              <a:t>图表均引自</a:t>
            </a:r>
            <a:r>
              <a:rPr lang="en-US" altLang="zh-CN" sz="800" b="1" dirty="0">
                <a:solidFill>
                  <a:schemeClr val="bg1"/>
                </a:solidFill>
                <a:latin typeface="微软雅黑" panose="020B0503020204020204" pitchFamily="34" charset="-122"/>
                <a:ea typeface="微软雅黑" panose="020B0503020204020204" pitchFamily="34" charset="-122"/>
              </a:rPr>
              <a:t>《Cyber Defense and Situational Awareness》</a:t>
            </a:r>
            <a:r>
              <a:rPr lang="zh-CN" altLang="en-US" sz="800" b="1" dirty="0" smtClean="0">
                <a:solidFill>
                  <a:schemeClr val="bg1"/>
                </a:solidFill>
                <a:latin typeface="微软雅黑" panose="020B0503020204020204" pitchFamily="34" charset="-122"/>
                <a:ea typeface="微软雅黑" panose="020B0503020204020204" pitchFamily="34" charset="-122"/>
              </a:rPr>
              <a:t>（安天译本</a:t>
            </a:r>
            <a:r>
              <a:rPr lang="zh-CN" altLang="en-US" sz="800" b="1"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184114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在共性要素上看待问题需求</a:t>
            </a:r>
          </a:p>
        </p:txBody>
      </p:sp>
      <p:pic>
        <p:nvPicPr>
          <p:cNvPr id="5" name="图片 4"/>
          <p:cNvPicPr>
            <a:picLocks noChangeAspect="1"/>
          </p:cNvPicPr>
          <p:nvPr/>
        </p:nvPicPr>
        <p:blipFill>
          <a:blip r:embed="rId2"/>
          <a:stretch>
            <a:fillRect/>
          </a:stretch>
        </p:blipFill>
        <p:spPr>
          <a:xfrm>
            <a:off x="5956370" y="468048"/>
            <a:ext cx="6435407" cy="2088224"/>
          </a:xfrm>
          <a:prstGeom prst="rect">
            <a:avLst/>
          </a:prstGeom>
        </p:spPr>
      </p:pic>
      <p:sp>
        <p:nvSpPr>
          <p:cNvPr id="6" name="文本框 5"/>
          <p:cNvSpPr txBox="1"/>
          <p:nvPr/>
        </p:nvSpPr>
        <p:spPr>
          <a:xfrm>
            <a:off x="6984876" y="2556272"/>
            <a:ext cx="4150982" cy="215444"/>
          </a:xfrm>
          <a:prstGeom prst="rect">
            <a:avLst/>
          </a:prstGeom>
          <a:noFill/>
        </p:spPr>
        <p:txBody>
          <a:bodyPr wrap="square" rtlCol="0">
            <a:spAutoFit/>
          </a:bodyPr>
          <a:lstStyle/>
          <a:p>
            <a:pPr algn="ctr"/>
            <a:r>
              <a:rPr lang="zh-CN" altLang="en-US" sz="800" b="1" dirty="0" smtClean="0">
                <a:solidFill>
                  <a:schemeClr val="bg1"/>
                </a:solidFill>
                <a:latin typeface="微软雅黑" panose="020B0503020204020204" pitchFamily="34" charset="-122"/>
                <a:ea typeface="微软雅黑" panose="020B0503020204020204" pitchFamily="34" charset="-122"/>
              </a:rPr>
              <a:t>图表均引自</a:t>
            </a:r>
            <a:r>
              <a:rPr lang="en-US" altLang="zh-CN" sz="800" b="1" dirty="0">
                <a:solidFill>
                  <a:schemeClr val="bg1"/>
                </a:solidFill>
                <a:latin typeface="微软雅黑" panose="020B0503020204020204" pitchFamily="34" charset="-122"/>
                <a:ea typeface="微软雅黑" panose="020B0503020204020204" pitchFamily="34" charset="-122"/>
              </a:rPr>
              <a:t>《Cyber Defense and Situational Awareness》</a:t>
            </a:r>
            <a:r>
              <a:rPr lang="zh-CN" altLang="en-US" sz="800" b="1" dirty="0" smtClean="0">
                <a:solidFill>
                  <a:schemeClr val="bg1"/>
                </a:solidFill>
                <a:latin typeface="微软雅黑" panose="020B0503020204020204" pitchFamily="34" charset="-122"/>
                <a:ea typeface="微软雅黑" panose="020B0503020204020204" pitchFamily="34" charset="-122"/>
              </a:rPr>
              <a:t>（安天译本</a:t>
            </a:r>
            <a:r>
              <a:rPr lang="zh-CN" altLang="en-US" sz="800" b="1" dirty="0">
                <a:solidFill>
                  <a:schemeClr val="bg1"/>
                </a:solidFill>
                <a:latin typeface="微软雅黑" panose="020B0503020204020204" pitchFamily="34" charset="-122"/>
                <a:ea typeface="微软雅黑" panose="020B0503020204020204" pitchFamily="34" charset="-122"/>
              </a:rPr>
              <a:t>）</a:t>
            </a:r>
          </a:p>
        </p:txBody>
      </p:sp>
      <p:grpSp>
        <p:nvGrpSpPr>
          <p:cNvPr id="7" name="组合 6"/>
          <p:cNvGrpSpPr/>
          <p:nvPr/>
        </p:nvGrpSpPr>
        <p:grpSpPr>
          <a:xfrm>
            <a:off x="2376364" y="612131"/>
            <a:ext cx="3263066" cy="2058515"/>
            <a:chOff x="5616724" y="584970"/>
            <a:chExt cx="3263066" cy="2058515"/>
          </a:xfrm>
        </p:grpSpPr>
        <p:sp>
          <p:nvSpPr>
            <p:cNvPr id="8" name="矩形 7"/>
            <p:cNvSpPr/>
            <p:nvPr/>
          </p:nvSpPr>
          <p:spPr>
            <a:xfrm>
              <a:off x="5808200" y="584970"/>
              <a:ext cx="672620" cy="25530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latin typeface="微软雅黑" panose="020B0503020204020204" pitchFamily="34" charset="-122"/>
                  <a:ea typeface="微软雅黑" panose="020B0503020204020204" pitchFamily="34" charset="-122"/>
                </a:rPr>
                <a:t>控制单元</a:t>
              </a:r>
              <a:endParaRPr lang="zh-CN" altLang="en-US" sz="900" dirty="0">
                <a:latin typeface="微软雅黑" panose="020B0503020204020204" pitchFamily="34" charset="-122"/>
                <a:ea typeface="微软雅黑" panose="020B0503020204020204" pitchFamily="34" charset="-122"/>
              </a:endParaRPr>
            </a:p>
          </p:txBody>
        </p:sp>
        <p:sp>
          <p:nvSpPr>
            <p:cNvPr id="9" name="矩形 8"/>
            <p:cNvSpPr/>
            <p:nvPr/>
          </p:nvSpPr>
          <p:spPr>
            <a:xfrm>
              <a:off x="5808200" y="927402"/>
              <a:ext cx="672620" cy="25530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latin typeface="微软雅黑" panose="020B0503020204020204" pitchFamily="34" charset="-122"/>
                  <a:ea typeface="微软雅黑" panose="020B0503020204020204" pitchFamily="34" charset="-122"/>
                </a:rPr>
                <a:t>数据收集单元</a:t>
              </a:r>
              <a:endParaRPr lang="zh-CN" altLang="en-US" sz="900" dirty="0">
                <a:latin typeface="微软雅黑" panose="020B0503020204020204" pitchFamily="34" charset="-122"/>
                <a:ea typeface="微软雅黑" panose="020B0503020204020204" pitchFamily="34" charset="-122"/>
              </a:endParaRPr>
            </a:p>
          </p:txBody>
        </p:sp>
        <p:sp>
          <p:nvSpPr>
            <p:cNvPr id="10" name="矩形 9"/>
            <p:cNvSpPr/>
            <p:nvPr/>
          </p:nvSpPr>
          <p:spPr>
            <a:xfrm>
              <a:off x="6510278" y="1247232"/>
              <a:ext cx="1292462" cy="57442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latin typeface="微软雅黑" panose="020B0503020204020204" pitchFamily="34" charset="-122"/>
                  <a:ea typeface="微软雅黑" panose="020B0503020204020204" pitchFamily="34" charset="-122"/>
                </a:rPr>
                <a:t>战斗模拟系统</a:t>
              </a:r>
              <a:endParaRPr lang="zh-CN" altLang="en-US" sz="900" dirty="0">
                <a:latin typeface="微软雅黑" panose="020B0503020204020204" pitchFamily="34" charset="-122"/>
                <a:ea typeface="微软雅黑" panose="020B0503020204020204" pitchFamily="34" charset="-122"/>
              </a:endParaRPr>
            </a:p>
          </p:txBody>
        </p:sp>
        <p:sp>
          <p:nvSpPr>
            <p:cNvPr id="11" name="矩形 10"/>
            <p:cNvSpPr/>
            <p:nvPr/>
          </p:nvSpPr>
          <p:spPr>
            <a:xfrm>
              <a:off x="7850609" y="800455"/>
              <a:ext cx="574427" cy="2553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0000"/>
                  </a:solidFill>
                  <a:latin typeface="微软雅黑" panose="020B0503020204020204" pitchFamily="34" charset="-122"/>
                  <a:ea typeface="微软雅黑" panose="020B0503020204020204" pitchFamily="34" charset="-122"/>
                </a:rPr>
                <a:t>红队</a:t>
              </a:r>
            </a:p>
          </p:txBody>
        </p:sp>
        <p:sp>
          <p:nvSpPr>
            <p:cNvPr id="12" name="矩形 11"/>
            <p:cNvSpPr/>
            <p:nvPr/>
          </p:nvSpPr>
          <p:spPr>
            <a:xfrm>
              <a:off x="7659133" y="1895917"/>
              <a:ext cx="574427" cy="25530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smtClean="0">
                  <a:latin typeface="微软雅黑" panose="020B0503020204020204" pitchFamily="34" charset="-122"/>
                  <a:ea typeface="微软雅黑" panose="020B0503020204020204" pitchFamily="34" charset="-122"/>
                </a:rPr>
                <a:t>RAID</a:t>
              </a:r>
              <a:endParaRPr lang="zh-CN" altLang="en-US" sz="900" dirty="0">
                <a:latin typeface="微软雅黑" panose="020B0503020204020204" pitchFamily="34" charset="-122"/>
                <a:ea typeface="微软雅黑" panose="020B0503020204020204" pitchFamily="34" charset="-122"/>
              </a:endParaRPr>
            </a:p>
          </p:txBody>
        </p:sp>
        <p:sp>
          <p:nvSpPr>
            <p:cNvPr id="13" name="矩形 12"/>
            <p:cNvSpPr/>
            <p:nvPr/>
          </p:nvSpPr>
          <p:spPr>
            <a:xfrm>
              <a:off x="7563395" y="2204611"/>
              <a:ext cx="574427" cy="25530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指挥官</a:t>
              </a:r>
            </a:p>
          </p:txBody>
        </p:sp>
        <p:sp>
          <p:nvSpPr>
            <p:cNvPr id="14" name="矩形 13"/>
            <p:cNvSpPr/>
            <p:nvPr/>
          </p:nvSpPr>
          <p:spPr>
            <a:xfrm>
              <a:off x="5616724" y="1949310"/>
              <a:ext cx="574427" cy="5106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chemeClr val="accent1"/>
                  </a:solidFill>
                  <a:latin typeface="微软雅黑" panose="020B0503020204020204" pitchFamily="34" charset="-122"/>
                  <a:ea typeface="微软雅黑" panose="020B0503020204020204" pitchFamily="34" charset="-122"/>
                </a:rPr>
                <a:t>蓝队</a:t>
              </a:r>
              <a:r>
                <a:rPr lang="en-US" altLang="zh-CN" sz="900" dirty="0" smtClean="0">
                  <a:solidFill>
                    <a:schemeClr val="accent1"/>
                  </a:solidFill>
                  <a:latin typeface="微软雅黑" panose="020B0503020204020204" pitchFamily="34" charset="-122"/>
                  <a:ea typeface="微软雅黑" panose="020B0503020204020204" pitchFamily="34" charset="-122"/>
                </a:rPr>
                <a:t>5</a:t>
              </a:r>
              <a:r>
                <a:rPr lang="zh-CN" altLang="en-US" sz="900" dirty="0" smtClean="0">
                  <a:solidFill>
                    <a:schemeClr val="accent1"/>
                  </a:solidFill>
                  <a:latin typeface="微软雅黑" panose="020B0503020204020204" pitchFamily="34" charset="-122"/>
                  <a:ea typeface="微软雅黑" panose="020B0503020204020204" pitchFamily="34" charset="-122"/>
                </a:rPr>
                <a:t>人</a:t>
              </a:r>
              <a:endParaRPr lang="zh-CN" altLang="en-US" sz="900" dirty="0">
                <a:solidFill>
                  <a:schemeClr val="accent1"/>
                </a:solidFill>
                <a:latin typeface="微软雅黑" panose="020B0503020204020204" pitchFamily="34" charset="-122"/>
                <a:ea typeface="微软雅黑" panose="020B0503020204020204" pitchFamily="34" charset="-122"/>
              </a:endParaRPr>
            </a:p>
          </p:txBody>
        </p:sp>
        <p:cxnSp>
          <p:nvCxnSpPr>
            <p:cNvPr id="15" name="曲线连接符 14"/>
            <p:cNvCxnSpPr>
              <a:stCxn id="10" idx="0"/>
              <a:endCxn id="11" idx="1"/>
            </p:cNvCxnSpPr>
            <p:nvPr/>
          </p:nvCxnSpPr>
          <p:spPr>
            <a:xfrm rot="5400000" flipH="1" flipV="1">
              <a:off x="7343995" y="740619"/>
              <a:ext cx="319126" cy="6941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1" idx="2"/>
              <a:endCxn id="10" idx="3"/>
            </p:cNvCxnSpPr>
            <p:nvPr/>
          </p:nvCxnSpPr>
          <p:spPr>
            <a:xfrm rot="5400000">
              <a:off x="7730936" y="1127559"/>
              <a:ext cx="478690" cy="3350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13" idx="3"/>
              <a:endCxn id="10" idx="3"/>
            </p:cNvCxnSpPr>
            <p:nvPr/>
          </p:nvCxnSpPr>
          <p:spPr>
            <a:xfrm flipH="1" flipV="1">
              <a:off x="7802740" y="1534445"/>
              <a:ext cx="335083" cy="797816"/>
            </a:xfrm>
            <a:prstGeom prst="curvedConnector3">
              <a:avLst>
                <a:gd name="adj1" fmla="val -1675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2" idx="3"/>
              <a:endCxn id="13" idx="3"/>
            </p:cNvCxnSpPr>
            <p:nvPr/>
          </p:nvCxnSpPr>
          <p:spPr>
            <a:xfrm flipH="1">
              <a:off x="8137822" y="2023568"/>
              <a:ext cx="95738" cy="308694"/>
            </a:xfrm>
            <a:prstGeom prst="curvedConnector3">
              <a:avLst>
                <a:gd name="adj1" fmla="val -2116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4" idx="0"/>
              <a:endCxn id="10" idx="1"/>
            </p:cNvCxnSpPr>
            <p:nvPr/>
          </p:nvCxnSpPr>
          <p:spPr>
            <a:xfrm rot="5400000" flipH="1" flipV="1">
              <a:off x="5999676" y="1438708"/>
              <a:ext cx="414864" cy="6063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0" idx="2"/>
              <a:endCxn id="14" idx="3"/>
            </p:cNvCxnSpPr>
            <p:nvPr/>
          </p:nvCxnSpPr>
          <p:spPr>
            <a:xfrm rot="5400000">
              <a:off x="6482355" y="1530457"/>
              <a:ext cx="382952" cy="96535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10" idx="2"/>
              <a:endCxn id="12" idx="1"/>
            </p:cNvCxnSpPr>
            <p:nvPr/>
          </p:nvCxnSpPr>
          <p:spPr>
            <a:xfrm rot="16200000" flipH="1">
              <a:off x="7306866" y="1671301"/>
              <a:ext cx="201908" cy="5026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4" idx="2"/>
              <a:endCxn id="14" idx="3"/>
            </p:cNvCxnSpPr>
            <p:nvPr/>
          </p:nvCxnSpPr>
          <p:spPr>
            <a:xfrm rot="5400000" flipH="1" flipV="1">
              <a:off x="5919894" y="2188655"/>
              <a:ext cx="255301" cy="287214"/>
            </a:xfrm>
            <a:prstGeom prst="curvedConnector4">
              <a:avLst>
                <a:gd name="adj1" fmla="val -79366"/>
                <a:gd name="adj2" fmla="val 170548"/>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200900" y="949222"/>
              <a:ext cx="430589" cy="1474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报告</a:t>
              </a:r>
            </a:p>
          </p:txBody>
        </p:sp>
        <p:sp>
          <p:nvSpPr>
            <p:cNvPr id="24" name="矩形 23"/>
            <p:cNvSpPr/>
            <p:nvPr/>
          </p:nvSpPr>
          <p:spPr>
            <a:xfrm>
              <a:off x="7878484" y="1195484"/>
              <a:ext cx="430589" cy="1474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命令</a:t>
              </a:r>
            </a:p>
          </p:txBody>
        </p:sp>
        <p:sp>
          <p:nvSpPr>
            <p:cNvPr id="25" name="矩形 24"/>
            <p:cNvSpPr/>
            <p:nvPr/>
          </p:nvSpPr>
          <p:spPr>
            <a:xfrm>
              <a:off x="7984774" y="1493954"/>
              <a:ext cx="396477" cy="1474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命令</a:t>
              </a:r>
            </a:p>
          </p:txBody>
        </p:sp>
        <p:sp>
          <p:nvSpPr>
            <p:cNvPr id="26" name="矩形 25"/>
            <p:cNvSpPr/>
            <p:nvPr/>
          </p:nvSpPr>
          <p:spPr>
            <a:xfrm>
              <a:off x="8483313" y="1833224"/>
              <a:ext cx="396477" cy="23217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smtClean="0"/>
                <a:t>融合评估</a:t>
              </a:r>
              <a:endParaRPr lang="zh-CN" altLang="en-US" sz="800" dirty="0"/>
            </a:p>
          </p:txBody>
        </p:sp>
        <p:sp>
          <p:nvSpPr>
            <p:cNvPr id="27" name="矩形 26"/>
            <p:cNvSpPr/>
            <p:nvPr/>
          </p:nvSpPr>
          <p:spPr>
            <a:xfrm>
              <a:off x="6219326" y="2411314"/>
              <a:ext cx="396477" cy="23217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smtClean="0"/>
                <a:t>融合评估</a:t>
              </a:r>
              <a:endParaRPr lang="zh-CN" altLang="en-US" sz="800" dirty="0"/>
            </a:p>
          </p:txBody>
        </p:sp>
        <p:sp>
          <p:nvSpPr>
            <p:cNvPr id="28" name="矩形 27"/>
            <p:cNvSpPr/>
            <p:nvPr/>
          </p:nvSpPr>
          <p:spPr>
            <a:xfrm>
              <a:off x="6437282" y="2035130"/>
              <a:ext cx="430589" cy="1474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报告</a:t>
              </a:r>
            </a:p>
          </p:txBody>
        </p:sp>
        <p:sp>
          <p:nvSpPr>
            <p:cNvPr id="29" name="矩形 28"/>
            <p:cNvSpPr/>
            <p:nvPr/>
          </p:nvSpPr>
          <p:spPr>
            <a:xfrm>
              <a:off x="7146674" y="1907231"/>
              <a:ext cx="430589" cy="1474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报告</a:t>
              </a:r>
            </a:p>
          </p:txBody>
        </p:sp>
        <p:sp>
          <p:nvSpPr>
            <p:cNvPr id="30" name="矩形 29"/>
            <p:cNvSpPr/>
            <p:nvPr/>
          </p:nvSpPr>
          <p:spPr>
            <a:xfrm>
              <a:off x="5883787" y="1604405"/>
              <a:ext cx="430589" cy="1474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命令</a:t>
              </a:r>
            </a:p>
          </p:txBody>
        </p:sp>
      </p:grpSp>
    </p:spTree>
    <p:extLst>
      <p:ext uri="{BB962C8B-B14F-4D97-AF65-F5344CB8AC3E}">
        <p14:creationId xmlns:p14="http://schemas.microsoft.com/office/powerpoint/2010/main" val="1255306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回归本源和要求</a:t>
            </a:r>
          </a:p>
        </p:txBody>
      </p:sp>
      <p:sp>
        <p:nvSpPr>
          <p:cNvPr id="3" name="内容占位符 2"/>
          <p:cNvSpPr txBox="1">
            <a:spLocks/>
          </p:cNvSpPr>
          <p:nvPr/>
        </p:nvSpPr>
        <p:spPr>
          <a:xfrm>
            <a:off x="5040660" y="540049"/>
            <a:ext cx="4392488" cy="2088232"/>
          </a:xfrm>
          <a:prstGeom prst="rect">
            <a:avLst/>
          </a:prstGeom>
          <a:ln>
            <a:noFill/>
          </a:ln>
        </p:spPr>
        <p:txBody>
          <a:bodyPr/>
          <a:lstStyle>
            <a:lvl1pPr marL="412750" indent="-412750" algn="l" defTabSz="1101090" rtl="0" eaLnBrk="1" latinLnBrk="0" hangingPunct="1">
              <a:spcBef>
                <a:spcPct val="20000"/>
              </a:spcBef>
              <a:buFont typeface="Arial" panose="020B0604020202020204" pitchFamily="34" charset="0"/>
              <a:buChar char="•"/>
              <a:defRPr sz="2400" kern="1200">
                <a:solidFill>
                  <a:schemeClr val="bg1"/>
                </a:solidFill>
                <a:latin typeface="方正正准黑简体" pitchFamily="2" charset="-122"/>
                <a:ea typeface="方正正准黑简体" pitchFamily="2" charset="-122"/>
                <a:cs typeface="+mn-cs"/>
              </a:defRPr>
            </a:lvl1pPr>
            <a:lvl2pPr marL="894715" indent="-344170" algn="l" defTabSz="1101090" rtl="0" eaLnBrk="1" latinLnBrk="0" hangingPunct="1">
              <a:spcBef>
                <a:spcPct val="20000"/>
              </a:spcBef>
              <a:buFont typeface="Arial" panose="020B0604020202020204" pitchFamily="34" charset="0"/>
              <a:buChar char="–"/>
              <a:defRPr sz="2100" kern="1200">
                <a:solidFill>
                  <a:schemeClr val="bg1"/>
                </a:solidFill>
                <a:latin typeface="方正正准黑简体" pitchFamily="2" charset="-122"/>
                <a:ea typeface="方正正准黑简体" pitchFamily="2" charset="-122"/>
                <a:cs typeface="+mn-cs"/>
              </a:defRPr>
            </a:lvl2pPr>
            <a:lvl3pPr marL="1376680" indent="-275590" algn="l" defTabSz="1101090" rtl="0" eaLnBrk="1" latinLnBrk="0" hangingPunct="1">
              <a:spcBef>
                <a:spcPct val="20000"/>
              </a:spcBef>
              <a:buFont typeface="Arial" panose="020B0604020202020204" pitchFamily="34" charset="0"/>
              <a:buChar char="•"/>
              <a:defRPr sz="1900" kern="1200">
                <a:solidFill>
                  <a:schemeClr val="bg1"/>
                </a:solidFill>
                <a:latin typeface="方正正准黑简体" pitchFamily="2" charset="-122"/>
                <a:ea typeface="方正正准黑简体" pitchFamily="2" charset="-122"/>
                <a:cs typeface="+mn-cs"/>
              </a:defRPr>
            </a:lvl3pPr>
            <a:lvl4pPr marL="1927225" indent="-275590" algn="l" defTabSz="1101090" rtl="0" eaLnBrk="1" latinLnBrk="0" hangingPunct="1">
              <a:spcBef>
                <a:spcPct val="20000"/>
              </a:spcBef>
              <a:buFont typeface="Arial" panose="020B0604020202020204" pitchFamily="34" charset="0"/>
              <a:buChar char="–"/>
              <a:defRPr sz="1700" kern="1200">
                <a:solidFill>
                  <a:schemeClr val="bg1"/>
                </a:solidFill>
                <a:latin typeface="方正正准黑简体" pitchFamily="2" charset="-122"/>
                <a:ea typeface="方正正准黑简体" pitchFamily="2" charset="-122"/>
                <a:cs typeface="+mn-cs"/>
              </a:defRPr>
            </a:lvl4pPr>
            <a:lvl5pPr marL="2478405" indent="-275590" algn="l" defTabSz="1101090" rtl="0" eaLnBrk="1" latinLnBrk="0" hangingPunct="1">
              <a:spcBef>
                <a:spcPct val="20000"/>
              </a:spcBef>
              <a:buFont typeface="Arial" panose="020B0604020202020204" pitchFamily="34" charset="0"/>
              <a:buChar char="»"/>
              <a:defRPr sz="1700" kern="1200">
                <a:solidFill>
                  <a:schemeClr val="bg1"/>
                </a:solidFill>
                <a:latin typeface="方正正准黑简体" pitchFamily="2" charset="-122"/>
                <a:ea typeface="方正正准黑简体" pitchFamily="2" charset="-122"/>
                <a:cs typeface="+mn-cs"/>
              </a:defRPr>
            </a:lvl5pPr>
            <a:lvl6pPr marL="302895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79495"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3004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81220" indent="-275590" algn="l" defTabSz="11010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buClr>
                <a:schemeClr val="bg1"/>
              </a:buClr>
              <a:buSzPct val="69000"/>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习近平总书记在</a:t>
            </a:r>
            <a:r>
              <a:rPr lang="en-US" altLang="zh-CN" sz="1200" dirty="0" smtClean="0">
                <a:latin typeface="微软雅黑" panose="020B0503020204020204" pitchFamily="34" charset="-122"/>
                <a:ea typeface="微软雅黑" panose="020B0503020204020204" pitchFamily="34" charset="-122"/>
              </a:rPr>
              <a:t>4.19</a:t>
            </a:r>
            <a:r>
              <a:rPr lang="zh-CN" altLang="en-US" sz="1200" dirty="0" smtClean="0">
                <a:latin typeface="微软雅黑" panose="020B0503020204020204" pitchFamily="34" charset="-122"/>
                <a:ea typeface="微软雅黑" panose="020B0503020204020204" pitchFamily="34" charset="-122"/>
              </a:rPr>
              <a:t>网信工作会议上要求我们：</a:t>
            </a:r>
            <a:endParaRPr lang="en-US" altLang="zh-CN" sz="1200" dirty="0" smtClean="0">
              <a:latin typeface="微软雅黑" panose="020B0503020204020204" pitchFamily="34" charset="-122"/>
              <a:ea typeface="微软雅黑" panose="020B0503020204020204" pitchFamily="34" charset="-122"/>
            </a:endParaRPr>
          </a:p>
          <a:p>
            <a:pPr>
              <a:buClr>
                <a:schemeClr val="bg1"/>
              </a:buClr>
              <a:buSzPct val="69000"/>
              <a:buFont typeface="Wingdings" panose="05000000000000000000" pitchFamily="2" charset="2"/>
              <a:buChar char="l"/>
            </a:pPr>
            <a:r>
              <a:rPr lang="zh-CN" altLang="en-US" sz="1200" b="1" u="sng" dirty="0" smtClean="0">
                <a:solidFill>
                  <a:srgbClr val="C00000"/>
                </a:solidFill>
                <a:latin typeface="微软雅黑" panose="020B0503020204020204" pitchFamily="34" charset="-122"/>
                <a:ea typeface="微软雅黑" panose="020B0503020204020204" pitchFamily="34" charset="-122"/>
              </a:rPr>
              <a:t>全天候</a:t>
            </a:r>
            <a:r>
              <a:rPr lang="zh-CN" altLang="en-US" sz="1200" b="1" dirty="0" smtClean="0">
                <a:latin typeface="微软雅黑" panose="020B0503020204020204" pitchFamily="34" charset="-122"/>
                <a:ea typeface="微软雅黑" panose="020B0503020204020204" pitchFamily="34" charset="-122"/>
              </a:rPr>
              <a:t> </a:t>
            </a:r>
            <a:r>
              <a:rPr lang="zh-CN" altLang="en-US" sz="1200" b="1" u="sng" dirty="0" smtClean="0">
                <a:solidFill>
                  <a:schemeClr val="accent1"/>
                </a:solidFill>
                <a:latin typeface="微软雅黑" panose="020B0503020204020204" pitchFamily="34" charset="-122"/>
                <a:ea typeface="微软雅黑" panose="020B0503020204020204" pitchFamily="34" charset="-122"/>
              </a:rPr>
              <a:t>全方位</a:t>
            </a:r>
            <a:r>
              <a:rPr lang="zh-CN" altLang="en-US" sz="1200" b="1" dirty="0" smtClean="0">
                <a:latin typeface="微软雅黑" panose="020B0503020204020204" pitchFamily="34" charset="-122"/>
                <a:ea typeface="微软雅黑" panose="020B0503020204020204" pitchFamily="34" charset="-122"/>
              </a:rPr>
              <a:t> </a:t>
            </a:r>
            <a:r>
              <a:rPr lang="zh-CN" altLang="en-US" sz="1200" b="1" u="sng" dirty="0" smtClean="0">
                <a:solidFill>
                  <a:schemeClr val="accent2"/>
                </a:solidFill>
                <a:latin typeface="微软雅黑" panose="020B0503020204020204" pitchFamily="34" charset="-122"/>
                <a:ea typeface="微软雅黑" panose="020B0503020204020204" pitchFamily="34" charset="-122"/>
              </a:rPr>
              <a:t>感</a:t>
            </a:r>
            <a:r>
              <a:rPr lang="zh-CN" altLang="en-US" sz="1200" u="sng" dirty="0" smtClean="0">
                <a:solidFill>
                  <a:schemeClr val="accent2"/>
                </a:solidFill>
                <a:latin typeface="微软雅黑" panose="020B0503020204020204" pitchFamily="34" charset="-122"/>
                <a:ea typeface="微软雅黑" panose="020B0503020204020204" pitchFamily="34" charset="-122"/>
              </a:rPr>
              <a:t> </a:t>
            </a:r>
            <a:r>
              <a:rPr lang="zh-CN" altLang="en-US" sz="1200" b="1" u="sng" dirty="0" smtClean="0">
                <a:solidFill>
                  <a:schemeClr val="accent2"/>
                </a:solidFill>
                <a:latin typeface="微软雅黑" panose="020B0503020204020204" pitchFamily="34" charset="-122"/>
                <a:ea typeface="微软雅黑" panose="020B0503020204020204" pitchFamily="34" charset="-122"/>
              </a:rPr>
              <a:t>知</a:t>
            </a:r>
            <a:r>
              <a:rPr lang="zh-CN" altLang="en-US" sz="1200" b="1" dirty="0" smtClean="0">
                <a:latin typeface="微软雅黑" panose="020B0503020204020204" pitchFamily="34" charset="-122"/>
                <a:ea typeface="微软雅黑" panose="020B0503020204020204" pitchFamily="34" charset="-122"/>
              </a:rPr>
              <a:t> </a:t>
            </a:r>
            <a:r>
              <a:rPr lang="zh-CN" altLang="en-US" sz="1200" u="sng" dirty="0" smtClean="0">
                <a:solidFill>
                  <a:schemeClr val="accent3"/>
                </a:solidFill>
                <a:latin typeface="微软雅黑" panose="020B0503020204020204" pitchFamily="34" charset="-122"/>
                <a:ea typeface="微软雅黑" panose="020B0503020204020204" pitchFamily="34" charset="-122"/>
              </a:rPr>
              <a:t>网络安全</a:t>
            </a:r>
            <a:r>
              <a:rPr lang="zh-CN" altLang="en-US" sz="1200" dirty="0" smtClean="0">
                <a:solidFill>
                  <a:schemeClr val="accent3"/>
                </a:solidFill>
                <a:latin typeface="微软雅黑" panose="020B0503020204020204" pitchFamily="34" charset="-122"/>
                <a:ea typeface="微软雅黑" panose="020B0503020204020204" pitchFamily="34" charset="-122"/>
              </a:rPr>
              <a:t> </a:t>
            </a:r>
            <a:r>
              <a:rPr lang="zh-CN" altLang="en-US" sz="1200" u="sng" dirty="0" smtClean="0">
                <a:solidFill>
                  <a:schemeClr val="accent4"/>
                </a:solidFill>
                <a:latin typeface="微软雅黑" panose="020B0503020204020204" pitchFamily="34" charset="-122"/>
                <a:ea typeface="微软雅黑" panose="020B0503020204020204" pitchFamily="34" charset="-122"/>
              </a:rPr>
              <a:t>态</a:t>
            </a:r>
            <a:r>
              <a:rPr lang="zh-CN" altLang="en-US" sz="1200" dirty="0" smtClean="0">
                <a:solidFill>
                  <a:schemeClr val="accent4"/>
                </a:solidFill>
                <a:latin typeface="微软雅黑" panose="020B0503020204020204" pitchFamily="34" charset="-122"/>
                <a:ea typeface="微软雅黑" panose="020B0503020204020204" pitchFamily="34" charset="-122"/>
              </a:rPr>
              <a:t> </a:t>
            </a:r>
            <a:r>
              <a:rPr lang="zh-CN" altLang="en-US" sz="1200" u="sng" dirty="0" smtClean="0">
                <a:solidFill>
                  <a:schemeClr val="accent4"/>
                </a:solidFill>
                <a:latin typeface="微软雅黑" panose="020B0503020204020204" pitchFamily="34" charset="-122"/>
                <a:ea typeface="微软雅黑" panose="020B0503020204020204" pitchFamily="34" charset="-122"/>
              </a:rPr>
              <a:t>势</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a:buClr>
                <a:schemeClr val="bg1"/>
              </a:buClr>
              <a:buSzPct val="69000"/>
              <a:buFont typeface="Wingdings" panose="05000000000000000000" pitchFamily="2" charset="2"/>
              <a:buChar char="l"/>
            </a:pPr>
            <a:endParaRPr lang="en-US" altLang="zh-CN" sz="1200" dirty="0" smtClean="0">
              <a:latin typeface="微软雅黑" panose="020B0503020204020204" pitchFamily="34" charset="-122"/>
              <a:ea typeface="微软雅黑" panose="020B0503020204020204" pitchFamily="34" charset="-122"/>
            </a:endParaRPr>
          </a:p>
          <a:p>
            <a:pPr>
              <a:buClr>
                <a:schemeClr val="bg1"/>
              </a:buClr>
              <a:buSzPct val="69000"/>
              <a:buFont typeface="Wingdings" panose="05000000000000000000" pitchFamily="2" charset="2"/>
              <a:buChar char="l"/>
            </a:pPr>
            <a:endParaRPr lang="en-US" altLang="zh-CN" sz="1200" dirty="0" smtClean="0">
              <a:latin typeface="微软雅黑" panose="020B0503020204020204" pitchFamily="34" charset="-122"/>
              <a:ea typeface="微软雅黑" panose="020B0503020204020204" pitchFamily="34" charset="-122"/>
            </a:endParaRPr>
          </a:p>
          <a:p>
            <a:pPr>
              <a:buClr>
                <a:schemeClr val="bg1"/>
              </a:buClr>
              <a:buSzPct val="69000"/>
              <a:buFont typeface="Wingdings" panose="05000000000000000000" pitchFamily="2" charset="2"/>
              <a:buChar char="l"/>
            </a:pPr>
            <a:endParaRPr lang="en-US" altLang="zh-CN" sz="1200" dirty="0" smtClean="0">
              <a:latin typeface="微软雅黑" panose="020B0503020204020204" pitchFamily="34" charset="-122"/>
              <a:ea typeface="微软雅黑" panose="020B0503020204020204" pitchFamily="34" charset="-122"/>
            </a:endParaRPr>
          </a:p>
          <a:p>
            <a:pPr>
              <a:buClr>
                <a:schemeClr val="bg1"/>
              </a:buClr>
              <a:buSzPct val="69000"/>
              <a:buFont typeface="Wingdings" panose="05000000000000000000" pitchFamily="2" charset="2"/>
              <a:buChar char="l"/>
            </a:pPr>
            <a:endParaRPr lang="en-US" altLang="zh-CN" sz="1200" dirty="0" smtClean="0">
              <a:latin typeface="微软雅黑" panose="020B0503020204020204" pitchFamily="34" charset="-122"/>
              <a:ea typeface="微软雅黑" panose="020B0503020204020204" pitchFamily="34" charset="-122"/>
            </a:endParaRPr>
          </a:p>
          <a:p>
            <a:pPr>
              <a:buClr>
                <a:schemeClr val="bg1"/>
              </a:buClr>
              <a:buSzPct val="69000"/>
              <a:buFont typeface="Wingdings" panose="05000000000000000000" pitchFamily="2" charset="2"/>
              <a:buChar char="l"/>
            </a:pPr>
            <a:r>
              <a:rPr lang="zh-CN" altLang="zh-CN" sz="1200" dirty="0" smtClean="0">
                <a:latin typeface="微软雅黑" panose="020B0503020204020204" pitchFamily="34" charset="-122"/>
                <a:ea typeface="微软雅黑" panose="020B0503020204020204" pitchFamily="34" charset="-122"/>
              </a:rPr>
              <a:t>在</a:t>
            </a:r>
            <a:r>
              <a:rPr lang="en-US" altLang="zh-CN" sz="1200" dirty="0" smtClean="0">
                <a:latin typeface="微软雅黑" panose="020B0503020204020204" pitchFamily="34" charset="-122"/>
                <a:ea typeface="微软雅黑" panose="020B0503020204020204" pitchFamily="34" charset="-122"/>
              </a:rPr>
              <a:t> </a:t>
            </a:r>
            <a:r>
              <a:rPr lang="zh-CN" altLang="zh-CN" sz="1200" dirty="0" smtClean="0">
                <a:solidFill>
                  <a:schemeClr val="accent3"/>
                </a:solidFill>
                <a:latin typeface="微软雅黑" panose="020B0503020204020204" pitchFamily="34" charset="-122"/>
                <a:ea typeface="微软雅黑" panose="020B0503020204020204" pitchFamily="34" charset="-122"/>
              </a:rPr>
              <a:t>一定</a:t>
            </a:r>
            <a:r>
              <a:rPr lang="en-US" altLang="zh-CN" sz="1200" dirty="0" smtClean="0">
                <a:latin typeface="微软雅黑" panose="020B0503020204020204" pitchFamily="34" charset="-122"/>
                <a:ea typeface="微软雅黑" panose="020B0503020204020204" pitchFamily="34" charset="-122"/>
              </a:rPr>
              <a:t> </a:t>
            </a:r>
            <a:r>
              <a:rPr lang="zh-CN" altLang="zh-CN" sz="1200" b="1" u="sng" dirty="0" smtClean="0">
                <a:solidFill>
                  <a:srgbClr val="C00000"/>
                </a:solidFill>
                <a:latin typeface="微软雅黑" panose="020B0503020204020204" pitchFamily="34" charset="-122"/>
                <a:ea typeface="微软雅黑" panose="020B0503020204020204" pitchFamily="34" charset="-122"/>
              </a:rPr>
              <a:t>时间</a:t>
            </a:r>
            <a:r>
              <a:rPr lang="zh-CN" altLang="zh-CN" sz="1200" dirty="0" smtClean="0">
                <a:latin typeface="微软雅黑" panose="020B0503020204020204" pitchFamily="34" charset="-122"/>
                <a:ea typeface="微软雅黑" panose="020B0503020204020204" pitchFamily="34" charset="-122"/>
              </a:rPr>
              <a:t>和</a:t>
            </a:r>
            <a:r>
              <a:rPr lang="zh-CN" altLang="zh-CN" sz="1200" b="1" u="sng" dirty="0" smtClean="0">
                <a:solidFill>
                  <a:schemeClr val="accent1"/>
                </a:solidFill>
                <a:latin typeface="微软雅黑" panose="020B0503020204020204" pitchFamily="34" charset="-122"/>
                <a:ea typeface="微软雅黑" panose="020B0503020204020204" pitchFamily="34" charset="-122"/>
              </a:rPr>
              <a:t>空间</a:t>
            </a:r>
            <a:r>
              <a:rPr lang="zh-CN" altLang="zh-CN" sz="1200" dirty="0" smtClean="0">
                <a:latin typeface="微软雅黑" panose="020B0503020204020204" pitchFamily="34" charset="-122"/>
                <a:ea typeface="微软雅黑" panose="020B0503020204020204" pitchFamily="34" charset="-122"/>
              </a:rPr>
              <a:t>内</a:t>
            </a:r>
            <a:r>
              <a:rPr lang="zh-CN" altLang="zh-CN" sz="1200" b="1" u="sng" dirty="0" smtClean="0">
                <a:solidFill>
                  <a:schemeClr val="accent2"/>
                </a:solidFill>
                <a:latin typeface="微软雅黑" panose="020B0503020204020204" pitchFamily="34" charset="-122"/>
                <a:ea typeface="微软雅黑" panose="020B0503020204020204" pitchFamily="34" charset="-122"/>
              </a:rPr>
              <a:t>观察</a:t>
            </a:r>
            <a:r>
              <a:rPr lang="zh-CN" altLang="zh-CN" sz="1200" dirty="0" smtClean="0">
                <a:latin typeface="微软雅黑" panose="020B0503020204020204" pitchFamily="34" charset="-122"/>
                <a:ea typeface="微软雅黑" panose="020B0503020204020204" pitchFamily="34" charset="-122"/>
              </a:rPr>
              <a:t>环境中的元素，</a:t>
            </a:r>
            <a:r>
              <a:rPr lang="zh-CN" altLang="zh-CN" sz="1200" b="1" u="sng" dirty="0" smtClean="0">
                <a:solidFill>
                  <a:schemeClr val="accent2"/>
                </a:solidFill>
                <a:latin typeface="微软雅黑" panose="020B0503020204020204" pitchFamily="34" charset="-122"/>
                <a:ea typeface="微软雅黑" panose="020B0503020204020204" pitchFamily="34" charset="-122"/>
              </a:rPr>
              <a:t>理解</a:t>
            </a:r>
            <a:r>
              <a:rPr lang="zh-CN" altLang="zh-CN" sz="1200" dirty="0" smtClean="0">
                <a:latin typeface="微软雅黑" panose="020B0503020204020204" pitchFamily="34" charset="-122"/>
                <a:ea typeface="微软雅黑" panose="020B0503020204020204" pitchFamily="34" charset="-122"/>
              </a:rPr>
              <a:t>这些</a:t>
            </a:r>
            <a:endParaRPr lang="en-US" altLang="zh-CN" sz="1200" dirty="0" smtClean="0">
              <a:latin typeface="微软雅黑" panose="020B0503020204020204" pitchFamily="34" charset="-122"/>
              <a:ea typeface="微软雅黑" panose="020B0503020204020204" pitchFamily="34" charset="-122"/>
            </a:endParaRPr>
          </a:p>
          <a:p>
            <a:pPr marL="0" indent="0">
              <a:buClr>
                <a:schemeClr val="bg1"/>
              </a:buClr>
              <a:buSzPct val="69000"/>
              <a:buNone/>
            </a:pPr>
            <a:r>
              <a:rPr lang="en-US" altLang="zh-CN" sz="1200" b="1" u="sng" dirty="0" smtClean="0">
                <a:solidFill>
                  <a:schemeClr val="accent3"/>
                </a:solidFill>
                <a:latin typeface="微软雅黑" panose="020B0503020204020204" pitchFamily="34" charset="-122"/>
                <a:ea typeface="微软雅黑" panose="020B0503020204020204" pitchFamily="34" charset="-122"/>
              </a:rPr>
              <a:t> </a:t>
            </a:r>
            <a:r>
              <a:rPr lang="zh-CN" altLang="zh-CN" sz="1200" b="1" u="sng" dirty="0" smtClean="0">
                <a:solidFill>
                  <a:schemeClr val="accent3"/>
                </a:solidFill>
                <a:latin typeface="微软雅黑" panose="020B0503020204020204" pitchFamily="34" charset="-122"/>
                <a:ea typeface="微软雅黑" panose="020B0503020204020204" pitchFamily="34" charset="-122"/>
              </a:rPr>
              <a:t>元素的意义</a:t>
            </a:r>
            <a:r>
              <a:rPr lang="zh-CN" altLang="zh-CN" sz="1200" dirty="0" smtClean="0">
                <a:latin typeface="微软雅黑" panose="020B0503020204020204" pitchFamily="34" charset="-122"/>
                <a:ea typeface="微软雅黑" panose="020B0503020204020204" pitchFamily="34" charset="-122"/>
              </a:rPr>
              <a:t>并</a:t>
            </a:r>
            <a:r>
              <a:rPr lang="zh-CN" altLang="zh-CN" sz="1200" b="1" u="sng" dirty="0" smtClean="0">
                <a:latin typeface="微软雅黑" panose="020B0503020204020204" pitchFamily="34" charset="-122"/>
                <a:ea typeface="微软雅黑" panose="020B0503020204020204" pitchFamily="34" charset="-122"/>
              </a:rPr>
              <a:t>预测</a:t>
            </a:r>
            <a:r>
              <a:rPr lang="zh-CN" altLang="zh-CN" sz="1200" dirty="0" smtClean="0">
                <a:latin typeface="微软雅黑" panose="020B0503020204020204" pitchFamily="34" charset="-122"/>
                <a:ea typeface="微软雅黑" panose="020B0503020204020204" pitchFamily="34" charset="-122"/>
              </a:rPr>
              <a:t>这些元素在</a:t>
            </a:r>
            <a:r>
              <a:rPr lang="zh-CN" altLang="zh-CN" sz="1200" b="1" u="sng" dirty="0" smtClean="0">
                <a:solidFill>
                  <a:schemeClr val="accent4"/>
                </a:solidFill>
                <a:latin typeface="微软雅黑" panose="020B0503020204020204" pitchFamily="34" charset="-122"/>
                <a:ea typeface="微软雅黑" panose="020B0503020204020204" pitchFamily="34" charset="-122"/>
              </a:rPr>
              <a:t>近期未来的状态</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0" indent="0">
              <a:buClr>
                <a:schemeClr val="bg1"/>
              </a:buClr>
              <a:buSzPct val="69000"/>
              <a:buNone/>
            </a:pPr>
            <a:r>
              <a:rPr lang="en-US" altLang="zh-CN" sz="1200" dirty="0" smtClean="0">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Endsley</a:t>
            </a:r>
            <a:r>
              <a:rPr lang="zh-CN" altLang="en-US" sz="1200" dirty="0" smtClean="0">
                <a:latin typeface="微软雅黑" panose="020B0503020204020204" pitchFamily="34" charset="-122"/>
                <a:ea typeface="微软雅黑" panose="020B0503020204020204" pitchFamily="34" charset="-122"/>
              </a:rPr>
              <a:t>所提出的网络空间的经典概念</a:t>
            </a:r>
            <a:r>
              <a:rPr lang="zh-CN" altLang="zh-CN"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1995</a:t>
            </a:r>
            <a:r>
              <a:rPr lang="zh-CN" altLang="zh-CN"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p:txBody>
      </p:sp>
      <p:grpSp>
        <p:nvGrpSpPr>
          <p:cNvPr id="4" name="组合 3"/>
          <p:cNvGrpSpPr/>
          <p:nvPr/>
        </p:nvGrpSpPr>
        <p:grpSpPr>
          <a:xfrm>
            <a:off x="5184676" y="971133"/>
            <a:ext cx="3231226" cy="1153091"/>
            <a:chOff x="623392" y="2454382"/>
            <a:chExt cx="7095404" cy="3591722"/>
          </a:xfrm>
        </p:grpSpPr>
        <p:grpSp>
          <p:nvGrpSpPr>
            <p:cNvPr id="5" name="组合 4"/>
            <p:cNvGrpSpPr/>
            <p:nvPr/>
          </p:nvGrpSpPr>
          <p:grpSpPr>
            <a:xfrm>
              <a:off x="623392" y="2454382"/>
              <a:ext cx="7095404" cy="3591722"/>
              <a:chOff x="623392" y="1878358"/>
              <a:chExt cx="7095404" cy="3591722"/>
            </a:xfrm>
          </p:grpSpPr>
          <p:cxnSp>
            <p:nvCxnSpPr>
              <p:cNvPr id="9" name="直接箭头连接符 8"/>
              <p:cNvCxnSpPr/>
              <p:nvPr/>
            </p:nvCxnSpPr>
            <p:spPr>
              <a:xfrm>
                <a:off x="2567608" y="3609548"/>
                <a:ext cx="383606" cy="11850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167087" y="1953365"/>
                <a:ext cx="776786" cy="298609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4057014" y="3543830"/>
                <a:ext cx="94770" cy="1217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19747" y="1921888"/>
                <a:ext cx="4371071" cy="354819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991544" y="2097380"/>
                <a:ext cx="576064" cy="10081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88331" y="3177499"/>
                <a:ext cx="1193989" cy="623144"/>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700" dirty="0" smtClean="0"/>
                  <a:t>持续性的</a:t>
                </a:r>
                <a:endParaRPr lang="zh-CN" altLang="en-US" sz="700" dirty="0"/>
              </a:p>
            </p:txBody>
          </p:sp>
          <p:sp>
            <p:nvSpPr>
              <p:cNvPr id="15" name="文本框 14"/>
              <p:cNvSpPr txBox="1"/>
              <p:nvPr/>
            </p:nvSpPr>
            <p:spPr>
              <a:xfrm>
                <a:off x="3370320" y="3174497"/>
                <a:ext cx="1831112" cy="623144"/>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CN" altLang="en-US" sz="700" dirty="0" smtClean="0"/>
                  <a:t>全覆盖 无死角的</a:t>
                </a:r>
                <a:endParaRPr lang="zh-CN" altLang="en-US" sz="700" dirty="0"/>
              </a:p>
            </p:txBody>
          </p:sp>
          <p:cxnSp>
            <p:nvCxnSpPr>
              <p:cNvPr id="16" name="直接箭头连接符 15"/>
              <p:cNvCxnSpPr/>
              <p:nvPr/>
            </p:nvCxnSpPr>
            <p:spPr>
              <a:xfrm>
                <a:off x="3338870" y="2006627"/>
                <a:ext cx="576064" cy="100811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23392" y="3174497"/>
                <a:ext cx="1391109" cy="623144"/>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700" dirty="0" smtClean="0"/>
                  <a:t>不受干扰的</a:t>
                </a:r>
                <a:endParaRPr lang="zh-CN" altLang="en-US" sz="700" dirty="0"/>
              </a:p>
            </p:txBody>
          </p:sp>
          <p:cxnSp>
            <p:nvCxnSpPr>
              <p:cNvPr id="18" name="直接箭头连接符 17"/>
              <p:cNvCxnSpPr/>
              <p:nvPr/>
            </p:nvCxnSpPr>
            <p:spPr>
              <a:xfrm flipH="1">
                <a:off x="1292806" y="1953364"/>
                <a:ext cx="338698" cy="11521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269606" y="1878358"/>
                <a:ext cx="3449190" cy="28468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直接箭头连接符 5"/>
            <p:cNvCxnSpPr/>
            <p:nvPr/>
          </p:nvCxnSpPr>
          <p:spPr>
            <a:xfrm flipH="1">
              <a:off x="6157725" y="2497912"/>
              <a:ext cx="145622" cy="354819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479836" y="2519922"/>
              <a:ext cx="688173" cy="12306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2524213" y="4123788"/>
              <a:ext cx="3590118" cy="132443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7384331" y="1395184"/>
            <a:ext cx="723275" cy="200055"/>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CN" altLang="en-US" sz="700" dirty="0" smtClean="0"/>
              <a:t>对应的认知域</a:t>
            </a:r>
            <a:endParaRPr lang="zh-CN" altLang="en-US" sz="700" dirty="0"/>
          </a:p>
        </p:txBody>
      </p:sp>
    </p:spTree>
    <p:extLst>
      <p:ext uri="{BB962C8B-B14F-4D97-AF65-F5344CB8AC3E}">
        <p14:creationId xmlns:p14="http://schemas.microsoft.com/office/powerpoint/2010/main" val="1525461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达成可操作化</a:t>
            </a:r>
            <a:r>
              <a:rPr lang="zh-CN" altLang="zh-CN" dirty="0"/>
              <a:t>网空行动操作员态势感知需求</a:t>
            </a:r>
            <a:endParaRPr lang="zh-CN" altLang="en-US" dirty="0"/>
          </a:p>
        </p:txBody>
      </p:sp>
      <p:pic>
        <p:nvPicPr>
          <p:cNvPr id="3" name="图片 2"/>
          <p:cNvPicPr>
            <a:picLocks noChangeAspect="1"/>
          </p:cNvPicPr>
          <p:nvPr/>
        </p:nvPicPr>
        <p:blipFill>
          <a:blip r:embed="rId2"/>
          <a:stretch>
            <a:fillRect/>
          </a:stretch>
        </p:blipFill>
        <p:spPr>
          <a:xfrm>
            <a:off x="5125582" y="468048"/>
            <a:ext cx="4150635" cy="2166573"/>
          </a:xfrm>
          <a:prstGeom prst="rect">
            <a:avLst/>
          </a:prstGeom>
        </p:spPr>
      </p:pic>
      <p:sp>
        <p:nvSpPr>
          <p:cNvPr id="4" name="文本框 3"/>
          <p:cNvSpPr txBox="1"/>
          <p:nvPr/>
        </p:nvSpPr>
        <p:spPr>
          <a:xfrm>
            <a:off x="5125235" y="2610709"/>
            <a:ext cx="4150982" cy="215444"/>
          </a:xfrm>
          <a:prstGeom prst="rect">
            <a:avLst/>
          </a:prstGeom>
          <a:noFill/>
        </p:spPr>
        <p:txBody>
          <a:bodyPr wrap="square" rtlCol="0">
            <a:spAutoFit/>
          </a:bodyPr>
          <a:lstStyle/>
          <a:p>
            <a:pPr algn="ctr"/>
            <a:r>
              <a:rPr lang="zh-CN" altLang="en-US" sz="800" b="1" dirty="0" smtClean="0">
                <a:solidFill>
                  <a:schemeClr val="bg1"/>
                </a:solidFill>
                <a:latin typeface="微软雅黑" panose="020B0503020204020204" pitchFamily="34" charset="-122"/>
                <a:ea typeface="微软雅黑" panose="020B0503020204020204" pitchFamily="34" charset="-122"/>
              </a:rPr>
              <a:t>图表均引自</a:t>
            </a:r>
            <a:r>
              <a:rPr lang="en-US" altLang="zh-CN" sz="800" b="1" dirty="0">
                <a:solidFill>
                  <a:schemeClr val="bg1"/>
                </a:solidFill>
                <a:latin typeface="微软雅黑" panose="020B0503020204020204" pitchFamily="34" charset="-122"/>
                <a:ea typeface="微软雅黑" panose="020B0503020204020204" pitchFamily="34" charset="-122"/>
              </a:rPr>
              <a:t>《Cyber Defense and Situational Awareness》</a:t>
            </a:r>
            <a:r>
              <a:rPr lang="zh-CN" altLang="en-US" sz="800" b="1" dirty="0" smtClean="0">
                <a:solidFill>
                  <a:schemeClr val="bg1"/>
                </a:solidFill>
                <a:latin typeface="微软雅黑" panose="020B0503020204020204" pitchFamily="34" charset="-122"/>
                <a:ea typeface="微软雅黑" panose="020B0503020204020204" pitchFamily="34" charset="-122"/>
              </a:rPr>
              <a:t>（安天译本</a:t>
            </a:r>
            <a:r>
              <a:rPr lang="zh-CN" altLang="en-US" sz="800" b="1"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035634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304355" y="972096"/>
            <a:ext cx="9793089" cy="576263"/>
          </a:xfrm>
        </p:spPr>
        <p:txBody>
          <a:bodyPr anchor="ctr"/>
          <a:lstStyle/>
          <a:p>
            <a:pPr marL="0" indent="0" algn="ctr">
              <a:buNone/>
            </a:pPr>
            <a:r>
              <a:rPr lang="zh-CN" altLang="en-US" b="1" dirty="0">
                <a:latin typeface="微软雅黑" panose="020B0503020204020204" pitchFamily="34" charset="-122"/>
                <a:ea typeface="微软雅黑" panose="020B0503020204020204" pitchFamily="34" charset="-122"/>
              </a:rPr>
              <a:t>改善我们的采集与对象处理</a:t>
            </a:r>
          </a:p>
        </p:txBody>
      </p:sp>
    </p:spTree>
    <p:extLst>
      <p:ext uri="{BB962C8B-B14F-4D97-AF65-F5344CB8AC3E}">
        <p14:creationId xmlns:p14="http://schemas.microsoft.com/office/powerpoint/2010/main" val="273473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AF6C4C5C-6D99-49B7-A19E-23D103981B4F}"/>
              </a:ext>
            </a:extLst>
          </p:cNvPr>
          <p:cNvGrpSpPr/>
          <p:nvPr/>
        </p:nvGrpSpPr>
        <p:grpSpPr>
          <a:xfrm>
            <a:off x="2962636" y="540048"/>
            <a:ext cx="4478717" cy="930308"/>
            <a:chOff x="791352" y="1688936"/>
            <a:chExt cx="7080948" cy="1358542"/>
          </a:xfrm>
        </p:grpSpPr>
        <p:sp>
          <p:nvSpPr>
            <p:cNvPr id="5" name="Rectangle 45"/>
            <p:cNvSpPr/>
            <p:nvPr/>
          </p:nvSpPr>
          <p:spPr>
            <a:xfrm>
              <a:off x="791352" y="2109794"/>
              <a:ext cx="7080948" cy="937684"/>
            </a:xfrm>
            <a:prstGeom prst="rect">
              <a:avLst/>
            </a:prstGeom>
            <a:no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61164" tIns="38825" rIns="61164" bIns="38825" rtlCol="0" anchor="t"/>
            <a:lstStyle/>
            <a:p>
              <a:pPr marL="142822" indent="-142822" defTabSz="592447">
                <a:lnSpc>
                  <a:spcPct val="150000"/>
                </a:lnSpc>
                <a:spcBef>
                  <a:spcPct val="0"/>
                </a:spcBef>
                <a:spcAft>
                  <a:spcPct val="35000"/>
                </a:spcAft>
                <a:buFont typeface="Arial" panose="020B0604020202020204" pitchFamily="34" charset="0"/>
                <a:buChar char="•"/>
              </a:pPr>
              <a:r>
                <a:rPr lang="en-US" altLang="zh-CN"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SOC</a:t>
              </a:r>
              <a:r>
                <a:rPr lang="zh-CN" altLang="en-US"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定位可管理安全服务的提供</a:t>
              </a:r>
              <a:endParaRPr lang="en-US" altLang="zh-CN"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142822" indent="-142822" defTabSz="592447">
                <a:lnSpc>
                  <a:spcPct val="150000"/>
                </a:lnSpc>
                <a:spcBef>
                  <a:spcPct val="0"/>
                </a:spcBef>
                <a:spcAft>
                  <a:spcPct val="35000"/>
                </a:spcAft>
                <a:buFont typeface="Arial" panose="020B0604020202020204" pitchFamily="34" charset="0"/>
                <a:buChar char="•"/>
              </a:pPr>
              <a:r>
                <a:rPr lang="en-US" altLang="zh-CN"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SOC</a:t>
              </a:r>
              <a:r>
                <a:rPr lang="zh-CN" altLang="en-US"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是协助用户实现安全策略、组织、运行管理和技术框架，是安全决策辅助系统。</a:t>
              </a:r>
              <a:endParaRPr lang="en-US" altLang="zh-CN"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Rectangle 46"/>
            <p:cNvSpPr/>
            <p:nvPr/>
          </p:nvSpPr>
          <p:spPr>
            <a:xfrm>
              <a:off x="791352" y="1688936"/>
              <a:ext cx="7080948" cy="438194"/>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0" tIns="38825" rIns="0" bIns="38825" rtlCol="0" anchor="ctr"/>
            <a:lstStyle/>
            <a:p>
              <a:pPr algn="ctr" defTabSz="592447">
                <a:lnSpc>
                  <a:spcPct val="150000"/>
                </a:lnSpc>
                <a:spcBef>
                  <a:spcPct val="0"/>
                </a:spcBef>
                <a:spcAft>
                  <a:spcPct val="35000"/>
                </a:spcAft>
              </a:pPr>
              <a:r>
                <a:rPr lang="en-US" altLang="zh-CN" sz="1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SOC</a:t>
              </a:r>
              <a:r>
                <a:rPr lang="zh-CN" altLang="en-US" sz="1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–security Operation Center</a:t>
              </a:r>
            </a:p>
          </p:txBody>
        </p:sp>
      </p:grpSp>
      <p:grpSp>
        <p:nvGrpSpPr>
          <p:cNvPr id="7" name="组合 6">
            <a:extLst>
              <a:ext uri="{FF2B5EF4-FFF2-40B4-BE49-F238E27FC236}">
                <a16:creationId xmlns:a16="http://schemas.microsoft.com/office/drawing/2014/main" xmlns="" id="{8D1D1257-319B-4298-85FE-2188DC013524}"/>
              </a:ext>
            </a:extLst>
          </p:cNvPr>
          <p:cNvGrpSpPr/>
          <p:nvPr/>
        </p:nvGrpSpPr>
        <p:grpSpPr>
          <a:xfrm>
            <a:off x="8240039" y="906364"/>
            <a:ext cx="3244764" cy="1417933"/>
            <a:chOff x="6166287" y="1611573"/>
            <a:chExt cx="5106205" cy="1701962"/>
          </a:xfrm>
        </p:grpSpPr>
        <p:sp>
          <p:nvSpPr>
            <p:cNvPr id="8" name="Rectangle 45"/>
            <p:cNvSpPr/>
            <p:nvPr/>
          </p:nvSpPr>
          <p:spPr>
            <a:xfrm>
              <a:off x="6166287" y="1991831"/>
              <a:ext cx="5106205" cy="1321704"/>
            </a:xfrm>
            <a:prstGeom prst="rect">
              <a:avLst/>
            </a:prstGeom>
            <a:noFill/>
            <a:ln>
              <a:solidFill>
                <a:srgbClr val="ED7D31"/>
              </a:solidFill>
            </a:ln>
            <a:effectLst/>
          </p:spPr>
          <p:style>
            <a:lnRef idx="1">
              <a:schemeClr val="accent1"/>
            </a:lnRef>
            <a:fillRef idx="3">
              <a:schemeClr val="accent1"/>
            </a:fillRef>
            <a:effectRef idx="2">
              <a:schemeClr val="accent1"/>
            </a:effectRef>
            <a:fontRef idx="minor">
              <a:schemeClr val="lt1"/>
            </a:fontRef>
          </p:style>
          <p:txBody>
            <a:bodyPr lIns="61164" tIns="38825" rIns="61164" bIns="38825" rtlCol="0" anchor="t"/>
            <a:lstStyle/>
            <a:p>
              <a:pPr marL="142822" indent="-142822" defTabSz="592447" fontAlgn="base">
                <a:lnSpc>
                  <a:spcPct val="150000"/>
                </a:lnSpc>
                <a:spcBef>
                  <a:spcPct val="0"/>
                </a:spcBef>
                <a:spcAft>
                  <a:spcPct val="35000"/>
                </a:spcAft>
                <a:buFont typeface="Arial" panose="020B0604020202020204" pitchFamily="34" charset="0"/>
                <a:buChar char="•"/>
                <a:defRPr/>
              </a:pPr>
              <a:r>
                <a:rPr lang="zh-CN" altLang="en-US" sz="90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是在安全 产品各自为战的时代产生，用以达成整体的管理和分析价值，但其没有反过来对产品和数据采集提出更高的要求，而面对进一步的态势感知的要求，则带来了基础能力重建的机遇</a:t>
              </a:r>
              <a:r>
                <a:rPr lang="zh-CN" altLang="en-US" sz="9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sz="900" kern="0" dirty="0">
                <a:solidFill>
                  <a:schemeClr val="bg1"/>
                </a:solidFill>
              </a:endParaRPr>
            </a:p>
          </p:txBody>
        </p:sp>
        <p:sp>
          <p:nvSpPr>
            <p:cNvPr id="9" name="Rectangle 46"/>
            <p:cNvSpPr/>
            <p:nvPr/>
          </p:nvSpPr>
          <p:spPr>
            <a:xfrm>
              <a:off x="6167409" y="1611573"/>
              <a:ext cx="5105083" cy="380259"/>
            </a:xfrm>
            <a:prstGeom prst="rect">
              <a:avLst/>
            </a:prstGeom>
            <a:solidFill>
              <a:srgbClr val="ED7D31"/>
            </a:solidFill>
            <a:ln>
              <a:solidFill>
                <a:srgbClr val="ED7D31"/>
              </a:solidFill>
            </a:ln>
            <a:effectLst/>
          </p:spPr>
          <p:style>
            <a:lnRef idx="1">
              <a:schemeClr val="accent1"/>
            </a:lnRef>
            <a:fillRef idx="3">
              <a:schemeClr val="accent1"/>
            </a:fillRef>
            <a:effectRef idx="2">
              <a:schemeClr val="accent1"/>
            </a:effectRef>
            <a:fontRef idx="minor">
              <a:schemeClr val="lt1"/>
            </a:fontRef>
          </p:style>
          <p:txBody>
            <a:bodyPr lIns="0" tIns="38825" rIns="0" bIns="38825" rtlCol="0" anchor="ctr"/>
            <a:lstStyle/>
            <a:p>
              <a:pPr algn="ctr" defTabSz="592447">
                <a:lnSpc>
                  <a:spcPct val="150000"/>
                </a:lnSpc>
                <a:spcBef>
                  <a:spcPct val="0"/>
                </a:spcBef>
                <a:spcAft>
                  <a:spcPct val="35000"/>
                </a:spcAft>
              </a:pPr>
              <a:r>
                <a:rPr lang="en-US" altLang="zh-CN" sz="1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SOC/SIEM</a:t>
              </a:r>
              <a:r>
                <a:rPr lang="zh-CN" altLang="en-US" sz="1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方案的局限性</a:t>
              </a:r>
              <a:endParaRPr lang="en-US" altLang="zh-CN" sz="1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组合 9">
            <a:extLst>
              <a:ext uri="{FF2B5EF4-FFF2-40B4-BE49-F238E27FC236}">
                <a16:creationId xmlns:a16="http://schemas.microsoft.com/office/drawing/2014/main" xmlns="" id="{EF4FC884-2B8E-4C48-BA99-6A43CFE8DD46}"/>
              </a:ext>
            </a:extLst>
          </p:cNvPr>
          <p:cNvGrpSpPr/>
          <p:nvPr/>
        </p:nvGrpSpPr>
        <p:grpSpPr>
          <a:xfrm>
            <a:off x="2962636" y="1557736"/>
            <a:ext cx="4478717" cy="1099042"/>
            <a:chOff x="2367572" y="3179684"/>
            <a:chExt cx="5087748" cy="1099042"/>
          </a:xfrm>
        </p:grpSpPr>
        <p:sp>
          <p:nvSpPr>
            <p:cNvPr id="11" name="Rectangle 45">
              <a:extLst>
                <a:ext uri="{FF2B5EF4-FFF2-40B4-BE49-F238E27FC236}">
                  <a16:creationId xmlns:a16="http://schemas.microsoft.com/office/drawing/2014/main" xmlns="" id="{5656214E-554D-4322-8C02-12FDE2FEDD14}"/>
                </a:ext>
              </a:extLst>
            </p:cNvPr>
            <p:cNvSpPr/>
            <p:nvPr/>
          </p:nvSpPr>
          <p:spPr>
            <a:xfrm>
              <a:off x="2367572" y="3496484"/>
              <a:ext cx="5087748" cy="782242"/>
            </a:xfrm>
            <a:prstGeom prst="rect">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lIns="61164" tIns="38825" rIns="61164" bIns="38825" rtlCol="0" anchor="t"/>
            <a:lstStyle/>
            <a:p>
              <a:pPr marL="142822" indent="-142822" defTabSz="592447" fontAlgn="base">
                <a:lnSpc>
                  <a:spcPct val="150000"/>
                </a:lnSpc>
                <a:spcBef>
                  <a:spcPct val="0"/>
                </a:spcBef>
                <a:spcAft>
                  <a:spcPct val="3500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以风险管理为核心的</a:t>
              </a:r>
              <a:r>
                <a:rPr lang="zh-CN" altLang="en-US" sz="9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安全事件、事故管理系统</a:t>
              </a:r>
              <a:endParaRPr lang="en-US" altLang="zh-CN" sz="9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142822" indent="-142822" defTabSz="592447" fontAlgn="base">
                <a:lnSpc>
                  <a:spcPct val="150000"/>
                </a:lnSpc>
                <a:spcBef>
                  <a:spcPct val="0"/>
                </a:spcBef>
                <a:spcAft>
                  <a:spcPct val="3500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处理流程：收集、标准、归并、联动、关联、优先级</a:t>
              </a:r>
              <a:endParaRPr lang="en-US" altLang="zh-CN"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142822" indent="-142822" defTabSz="592447" fontAlgn="base">
                <a:lnSpc>
                  <a:spcPct val="150000"/>
                </a:lnSpc>
                <a:spcBef>
                  <a:spcPct val="0"/>
                </a:spcBef>
                <a:spcAft>
                  <a:spcPct val="3500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输出：优先级排列、关联推断、事件构成</a:t>
              </a:r>
              <a:r>
                <a:rPr lang="en-US" altLang="zh-CN"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9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Rectangle 46">
              <a:extLst>
                <a:ext uri="{FF2B5EF4-FFF2-40B4-BE49-F238E27FC236}">
                  <a16:creationId xmlns:a16="http://schemas.microsoft.com/office/drawing/2014/main" xmlns="" id="{07D239FF-2A9D-4C5E-94D5-5B9099311F96}"/>
                </a:ext>
              </a:extLst>
            </p:cNvPr>
            <p:cNvSpPr/>
            <p:nvPr/>
          </p:nvSpPr>
          <p:spPr>
            <a:xfrm>
              <a:off x="2368690" y="3179684"/>
              <a:ext cx="5086630" cy="316800"/>
            </a:xfrm>
            <a:prstGeom prst="rect">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lIns="0" tIns="38825" rIns="0" bIns="38825" rtlCol="0" anchor="ctr"/>
            <a:lstStyle/>
            <a:p>
              <a:pPr lvl="0" algn="ctr"/>
              <a:r>
                <a:rPr lang="en-US" altLang="zh-CN" sz="1200" b="1" dirty="0">
                  <a:solidFill>
                    <a:schemeClr val="bg1"/>
                  </a:solidFill>
                  <a:latin typeface="微软雅黑" panose="020B0503020204020204" pitchFamily="34" charset="-122"/>
                  <a:ea typeface="微软雅黑" panose="020B0503020204020204" pitchFamily="34" charset="-122"/>
                </a:rPr>
                <a:t>SIEM-</a:t>
              </a:r>
              <a:r>
                <a:rPr lang="en-US" altLang="zh-CN" sz="1200" dirty="0">
                  <a:solidFill>
                    <a:schemeClr val="bg1"/>
                  </a:solidFill>
                  <a:latin typeface="微软雅黑" panose="020B0503020204020204" pitchFamily="34" charset="-122"/>
                  <a:ea typeface="微软雅黑" panose="020B0503020204020204" pitchFamily="34" charset="-122"/>
                </a:rPr>
                <a:t>security information and event management</a:t>
              </a:r>
              <a:endParaRPr lang="en-US" altLang="zh-CN" sz="80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xmlns="" id="{869340B1-A808-4BA8-9C3D-09FC987E1DBD}"/>
              </a:ext>
            </a:extLst>
          </p:cNvPr>
          <p:cNvGrpSpPr/>
          <p:nvPr/>
        </p:nvGrpSpPr>
        <p:grpSpPr>
          <a:xfrm>
            <a:off x="7564440" y="612056"/>
            <a:ext cx="485944" cy="1974322"/>
            <a:chOff x="5883599" y="1487325"/>
            <a:chExt cx="485944" cy="3234520"/>
          </a:xfrm>
        </p:grpSpPr>
        <p:sp>
          <p:nvSpPr>
            <p:cNvPr id="14" name="右中括号 13">
              <a:extLst>
                <a:ext uri="{FF2B5EF4-FFF2-40B4-BE49-F238E27FC236}">
                  <a16:creationId xmlns:a16="http://schemas.microsoft.com/office/drawing/2014/main" xmlns="" id="{F1CA6079-F99F-4989-9C32-687B409D6E90}"/>
                </a:ext>
              </a:extLst>
            </p:cNvPr>
            <p:cNvSpPr/>
            <p:nvPr/>
          </p:nvSpPr>
          <p:spPr>
            <a:xfrm>
              <a:off x="5883599" y="1487325"/>
              <a:ext cx="189655" cy="3234520"/>
            </a:xfrm>
            <a:prstGeom prst="rightBracket">
              <a:avLst>
                <a:gd name="adj" fmla="val 42544"/>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xmlns="" id="{7232899E-C095-487A-A6A4-A21FC281B18B}"/>
                </a:ext>
              </a:extLst>
            </p:cNvPr>
            <p:cNvSpPr/>
            <p:nvPr/>
          </p:nvSpPr>
          <p:spPr>
            <a:xfrm rot="5400000">
              <a:off x="5927273" y="2982841"/>
              <a:ext cx="588251" cy="296289"/>
            </a:xfrm>
            <a:prstGeom prst="triangle">
              <a:avLst>
                <a:gd name="adj" fmla="val 47878"/>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normAutofit/>
          </a:bodyPr>
          <a:lstStyle/>
          <a:p>
            <a:r>
              <a:rPr lang="zh-CN" altLang="en-US" dirty="0"/>
              <a:t>态势感知是</a:t>
            </a:r>
            <a:r>
              <a:rPr lang="en-US" altLang="zh-CN" dirty="0"/>
              <a:t>SOC</a:t>
            </a:r>
            <a:r>
              <a:rPr lang="zh-CN" altLang="en-US" dirty="0"/>
              <a:t>和</a:t>
            </a:r>
            <a:r>
              <a:rPr lang="en-US" altLang="zh-CN" dirty="0"/>
              <a:t>SIEM</a:t>
            </a:r>
            <a:r>
              <a:rPr lang="zh-CN" altLang="en-US" dirty="0"/>
              <a:t>的整容</a:t>
            </a:r>
            <a:r>
              <a:rPr lang="zh-CN" altLang="en-US" dirty="0" smtClean="0"/>
              <a:t>版</a:t>
            </a:r>
            <a:r>
              <a:rPr lang="zh-CN" altLang="en-US" dirty="0"/>
              <a:t>吗</a:t>
            </a:r>
            <a:r>
              <a:rPr lang="zh-CN" altLang="en-US" dirty="0" smtClean="0"/>
              <a:t>？</a:t>
            </a:r>
            <a:endParaRPr lang="zh-CN" altLang="en-US" dirty="0"/>
          </a:p>
        </p:txBody>
      </p:sp>
    </p:spTree>
    <p:extLst>
      <p:ext uri="{BB962C8B-B14F-4D97-AF65-F5344CB8AC3E}">
        <p14:creationId xmlns:p14="http://schemas.microsoft.com/office/powerpoint/2010/main" val="6838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a:t>
            </a:r>
            <a:r>
              <a:rPr lang="en-US" altLang="zh-CN" dirty="0"/>
              <a:t>IDS</a:t>
            </a:r>
            <a:r>
              <a:rPr lang="zh-CN" altLang="en-US" dirty="0"/>
              <a:t>的基础日志（五元组</a:t>
            </a:r>
            <a:r>
              <a:rPr lang="en-US" altLang="zh-CN" dirty="0"/>
              <a:t>+</a:t>
            </a:r>
            <a:r>
              <a:rPr lang="zh-CN" altLang="en-US" dirty="0"/>
              <a:t>描述）与可选内容</a:t>
            </a:r>
          </a:p>
        </p:txBody>
      </p:sp>
      <p:pic>
        <p:nvPicPr>
          <p:cNvPr id="3"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9470" y="518848"/>
            <a:ext cx="2702000" cy="2183808"/>
          </a:xfrm>
          <a:prstGeom prst="rect">
            <a:avLst/>
          </a:prstGeom>
          <a:noFill/>
          <a:ln>
            <a:solidFill>
              <a:schemeClr val="accent1"/>
            </a:solidFill>
          </a:ln>
        </p:spPr>
      </p:pic>
      <p:pic>
        <p:nvPicPr>
          <p:cNvPr id="4" name="Picture 4"/>
          <p:cNvPicPr>
            <a:picLocks noChangeAspect="1"/>
          </p:cNvPicPr>
          <p:nvPr/>
        </p:nvPicPr>
        <p:blipFill>
          <a:blip r:embed="rId3"/>
          <a:stretch>
            <a:fillRect/>
          </a:stretch>
        </p:blipFill>
        <p:spPr>
          <a:xfrm>
            <a:off x="4680620" y="1351420"/>
            <a:ext cx="4627346" cy="1351236"/>
          </a:xfrm>
          <a:prstGeom prst="rect">
            <a:avLst/>
          </a:prstGeom>
          <a:ln>
            <a:solidFill>
              <a:schemeClr val="accent1"/>
            </a:solidFill>
          </a:ln>
        </p:spPr>
      </p:pic>
      <p:graphicFrame>
        <p:nvGraphicFramePr>
          <p:cNvPr id="5" name="Table 7"/>
          <p:cNvGraphicFramePr>
            <a:graphicFrameLocks noGrp="1"/>
          </p:cNvGraphicFramePr>
          <p:nvPr>
            <p:extLst>
              <p:ext uri="{D42A27DB-BD31-4B8C-83A1-F6EECF244321}">
                <p14:modId xmlns:p14="http://schemas.microsoft.com/office/powerpoint/2010/main" val="4078311192"/>
              </p:ext>
            </p:extLst>
          </p:nvPr>
        </p:nvGraphicFramePr>
        <p:xfrm>
          <a:off x="9505156" y="756632"/>
          <a:ext cx="2279984" cy="1708240"/>
        </p:xfrm>
        <a:graphic>
          <a:graphicData uri="http://schemas.openxmlformats.org/drawingml/2006/table">
            <a:tbl>
              <a:tblPr firstRow="1" bandRow="1">
                <a:tableStyleId>{5C22544A-7EE6-4342-B048-85BDC9FD1C3A}</a:tableStyleId>
              </a:tblPr>
              <a:tblGrid>
                <a:gridCol w="1139992">
                  <a:extLst>
                    <a:ext uri="{9D8B030D-6E8A-4147-A177-3AD203B41FA5}">
                      <a16:colId xmlns:a16="http://schemas.microsoft.com/office/drawing/2014/main" xmlns="" val="20000"/>
                    </a:ext>
                  </a:extLst>
                </a:gridCol>
                <a:gridCol w="1139992">
                  <a:extLst>
                    <a:ext uri="{9D8B030D-6E8A-4147-A177-3AD203B41FA5}">
                      <a16:colId xmlns:a16="http://schemas.microsoft.com/office/drawing/2014/main" xmlns="" val="20001"/>
                    </a:ext>
                  </a:extLst>
                </a:gridCol>
              </a:tblGrid>
              <a:tr h="210267">
                <a:tc>
                  <a:txBody>
                    <a:bodyPr/>
                    <a:lstStyle/>
                    <a:p>
                      <a:pPr algn="ctr"/>
                      <a:r>
                        <a:rPr lang="zh-CN" altLang="en-US" sz="1100" dirty="0" smtClean="0"/>
                        <a:t>可选字段</a:t>
                      </a:r>
                      <a:endParaRPr lang="en-US" sz="1100" dirty="0"/>
                    </a:p>
                  </a:txBody>
                  <a:tcPr marL="45891" marR="45891" marT="22945" marB="22945"/>
                </a:tc>
                <a:tc>
                  <a:txBody>
                    <a:bodyPr/>
                    <a:lstStyle/>
                    <a:p>
                      <a:pPr algn="ctr"/>
                      <a:r>
                        <a:rPr lang="zh-CN" altLang="en-US" sz="1100" dirty="0" smtClean="0"/>
                        <a:t>含义</a:t>
                      </a:r>
                      <a:endParaRPr lang="en-US" sz="1100" dirty="0"/>
                    </a:p>
                  </a:txBody>
                  <a:tcPr marL="45891" marR="45891" marT="22945" marB="22945"/>
                </a:tc>
                <a:extLst>
                  <a:ext uri="{0D108BD9-81ED-4DB2-BD59-A6C34878D82A}">
                    <a16:rowId xmlns:a16="http://schemas.microsoft.com/office/drawing/2014/main" xmlns="" val="10000"/>
                  </a:ext>
                </a:extLst>
              </a:tr>
              <a:tr h="210267">
                <a:tc>
                  <a:txBody>
                    <a:bodyPr/>
                    <a:lstStyle/>
                    <a:p>
                      <a:pPr algn="ctr"/>
                      <a:r>
                        <a:rPr lang="en-US" sz="1100" dirty="0" err="1" smtClean="0"/>
                        <a:t>enable_xff</a:t>
                      </a:r>
                      <a:endParaRPr lang="en-US" sz="1100" dirty="0" smtClean="0"/>
                    </a:p>
                  </a:txBody>
                  <a:tcPr marL="45891" marR="45891" marT="22945" marB="22945"/>
                </a:tc>
                <a:tc>
                  <a:txBody>
                    <a:bodyPr/>
                    <a:lstStyle/>
                    <a:p>
                      <a:pPr algn="ctr"/>
                      <a:r>
                        <a:rPr lang="zh-CN" altLang="en-US" sz="1100" dirty="0" smtClean="0"/>
                        <a:t>转发源</a:t>
                      </a:r>
                      <a:r>
                        <a:rPr lang="en-US" altLang="zh-CN" sz="1100" dirty="0" smtClean="0"/>
                        <a:t>IP</a:t>
                      </a:r>
                      <a:endParaRPr lang="en-US" sz="1100" dirty="0"/>
                    </a:p>
                  </a:txBody>
                  <a:tcPr marL="45891" marR="45891" marT="22945" marB="22945"/>
                </a:tc>
                <a:extLst>
                  <a:ext uri="{0D108BD9-81ED-4DB2-BD59-A6C34878D82A}">
                    <a16:rowId xmlns:a16="http://schemas.microsoft.com/office/drawing/2014/main" xmlns="" val="10001"/>
                  </a:ext>
                </a:extLst>
              </a:tr>
              <a:tr h="210267">
                <a:tc>
                  <a:txBody>
                    <a:bodyPr/>
                    <a:lstStyle/>
                    <a:p>
                      <a:pPr algn="ctr"/>
                      <a:r>
                        <a:rPr lang="en-US" sz="1100" dirty="0" err="1" smtClean="0"/>
                        <a:t>log_uri</a:t>
                      </a:r>
                      <a:endParaRPr lang="en-US" sz="1100" dirty="0" smtClean="0"/>
                    </a:p>
                  </a:txBody>
                  <a:tcPr marL="45891" marR="45891" marT="22945" marB="22945"/>
                </a:tc>
                <a:tc>
                  <a:txBody>
                    <a:bodyPr/>
                    <a:lstStyle/>
                    <a:p>
                      <a:pPr algn="ctr"/>
                      <a:r>
                        <a:rPr lang="en-US" altLang="zh-CN" sz="1100" dirty="0" smtClean="0"/>
                        <a:t>URI</a:t>
                      </a:r>
                      <a:endParaRPr lang="en-US" sz="1100" dirty="0"/>
                    </a:p>
                  </a:txBody>
                  <a:tcPr marL="45891" marR="45891" marT="22945" marB="22945"/>
                </a:tc>
                <a:extLst>
                  <a:ext uri="{0D108BD9-81ED-4DB2-BD59-A6C34878D82A}">
                    <a16:rowId xmlns:a16="http://schemas.microsoft.com/office/drawing/2014/main" xmlns="" val="10002"/>
                  </a:ext>
                </a:extLst>
              </a:tr>
              <a:tr h="210267">
                <a:tc>
                  <a:txBody>
                    <a:bodyPr/>
                    <a:lstStyle/>
                    <a:p>
                      <a:pPr algn="ctr"/>
                      <a:r>
                        <a:rPr lang="en-US" sz="1100" dirty="0" err="1" smtClean="0"/>
                        <a:t>log_hostname</a:t>
                      </a:r>
                      <a:endParaRPr lang="en-US" sz="1100" dirty="0" smtClean="0"/>
                    </a:p>
                  </a:txBody>
                  <a:tcPr marL="45891" marR="45891" marT="22945" marB="22945"/>
                </a:tc>
                <a:tc>
                  <a:txBody>
                    <a:bodyPr/>
                    <a:lstStyle/>
                    <a:p>
                      <a:pPr algn="ctr"/>
                      <a:r>
                        <a:rPr lang="zh-CN" altLang="en-US" sz="1100" dirty="0" smtClean="0"/>
                        <a:t>主机名称</a:t>
                      </a:r>
                      <a:endParaRPr lang="en-US" sz="1100" dirty="0"/>
                    </a:p>
                  </a:txBody>
                  <a:tcPr marL="45891" marR="45891" marT="22945" marB="22945"/>
                </a:tc>
                <a:extLst>
                  <a:ext uri="{0D108BD9-81ED-4DB2-BD59-A6C34878D82A}">
                    <a16:rowId xmlns:a16="http://schemas.microsoft.com/office/drawing/2014/main" xmlns="" val="10003"/>
                  </a:ext>
                </a:extLst>
              </a:tr>
              <a:tr h="210267">
                <a:tc>
                  <a:txBody>
                    <a:bodyPr/>
                    <a:lstStyle/>
                    <a:p>
                      <a:pPr algn="ctr"/>
                      <a:r>
                        <a:rPr lang="en-US" sz="1100" dirty="0" err="1" smtClean="0"/>
                        <a:t>log_mailfrom</a:t>
                      </a:r>
                      <a:endParaRPr lang="en-US" sz="1100" dirty="0" smtClean="0"/>
                    </a:p>
                  </a:txBody>
                  <a:tcPr marL="45891" marR="45891" marT="22945" marB="22945"/>
                </a:tc>
                <a:tc>
                  <a:txBody>
                    <a:bodyPr/>
                    <a:lstStyle/>
                    <a:p>
                      <a:pPr algn="ctr"/>
                      <a:r>
                        <a:rPr lang="zh-CN" altLang="en-US" sz="1100" dirty="0" smtClean="0"/>
                        <a:t>发件人</a:t>
                      </a:r>
                      <a:endParaRPr lang="en-US" sz="1100" dirty="0"/>
                    </a:p>
                  </a:txBody>
                  <a:tcPr marL="45891" marR="45891" marT="22945" marB="22945"/>
                </a:tc>
                <a:extLst>
                  <a:ext uri="{0D108BD9-81ED-4DB2-BD59-A6C34878D82A}">
                    <a16:rowId xmlns:a16="http://schemas.microsoft.com/office/drawing/2014/main" xmlns="" val="10004"/>
                  </a:ext>
                </a:extLst>
              </a:tr>
              <a:tr h="210267">
                <a:tc>
                  <a:txBody>
                    <a:bodyPr/>
                    <a:lstStyle/>
                    <a:p>
                      <a:pPr algn="ctr"/>
                      <a:r>
                        <a:rPr lang="en-US" sz="1100" dirty="0" err="1" smtClean="0"/>
                        <a:t>log_rcptto</a:t>
                      </a:r>
                      <a:endParaRPr lang="en-US" sz="1100" dirty="0" smtClean="0"/>
                    </a:p>
                  </a:txBody>
                  <a:tcPr marL="45891" marR="45891" marT="22945" marB="22945"/>
                </a:tc>
                <a:tc>
                  <a:txBody>
                    <a:bodyPr/>
                    <a:lstStyle/>
                    <a:p>
                      <a:pPr algn="ctr"/>
                      <a:r>
                        <a:rPr lang="zh-CN" altLang="en-US" sz="1100" dirty="0" smtClean="0"/>
                        <a:t>收件人</a:t>
                      </a:r>
                      <a:endParaRPr lang="en-US" sz="1100" dirty="0"/>
                    </a:p>
                  </a:txBody>
                  <a:tcPr marL="45891" marR="45891" marT="22945" marB="22945"/>
                </a:tc>
                <a:extLst>
                  <a:ext uri="{0D108BD9-81ED-4DB2-BD59-A6C34878D82A}">
                    <a16:rowId xmlns:a16="http://schemas.microsoft.com/office/drawing/2014/main" xmlns="" val="10005"/>
                  </a:ext>
                </a:extLst>
              </a:tr>
              <a:tr h="210267">
                <a:tc>
                  <a:txBody>
                    <a:bodyPr/>
                    <a:lstStyle/>
                    <a:p>
                      <a:pPr algn="ctr"/>
                      <a:r>
                        <a:rPr lang="en-US" sz="1100" dirty="0" err="1" smtClean="0"/>
                        <a:t>log_filename</a:t>
                      </a:r>
                      <a:endParaRPr lang="en-US" sz="1100" dirty="0" smtClean="0"/>
                    </a:p>
                  </a:txBody>
                  <a:tcPr marL="45891" marR="45891" marT="22945" marB="22945"/>
                </a:tc>
                <a:tc>
                  <a:txBody>
                    <a:bodyPr/>
                    <a:lstStyle/>
                    <a:p>
                      <a:pPr algn="ctr"/>
                      <a:r>
                        <a:rPr lang="zh-CN" altLang="en-US" sz="1100" dirty="0" smtClean="0"/>
                        <a:t>附件名称</a:t>
                      </a:r>
                      <a:endParaRPr lang="en-US" sz="1100" dirty="0"/>
                    </a:p>
                  </a:txBody>
                  <a:tcPr marL="45891" marR="45891" marT="22945" marB="22945"/>
                </a:tc>
                <a:extLst>
                  <a:ext uri="{0D108BD9-81ED-4DB2-BD59-A6C34878D82A}">
                    <a16:rowId xmlns:a16="http://schemas.microsoft.com/office/drawing/2014/main" xmlns="" val="10006"/>
                  </a:ext>
                </a:extLst>
              </a:tr>
              <a:tr h="2102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err="1" smtClean="0"/>
                        <a:t>log_email_hdrs</a:t>
                      </a:r>
                      <a:endParaRPr lang="en-US" sz="1100" dirty="0" smtClean="0"/>
                    </a:p>
                  </a:txBody>
                  <a:tcPr marL="45891" marR="45891" marT="22945" marB="22945"/>
                </a:tc>
                <a:tc>
                  <a:txBody>
                    <a:bodyPr/>
                    <a:lstStyle/>
                    <a:p>
                      <a:pPr algn="ctr"/>
                      <a:r>
                        <a:rPr lang="en-US" altLang="zh-CN" sz="1100" dirty="0" smtClean="0"/>
                        <a:t>SMTP</a:t>
                      </a:r>
                      <a:r>
                        <a:rPr lang="zh-CN" altLang="en-US" sz="1100" dirty="0" smtClean="0"/>
                        <a:t>邮件头</a:t>
                      </a:r>
                      <a:endParaRPr lang="en-US" sz="1100" dirty="0"/>
                    </a:p>
                  </a:txBody>
                  <a:tcPr marL="45891" marR="45891" marT="22945" marB="22945"/>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3701374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从五元素到十三元组的全要素日志采集</a:t>
            </a:r>
          </a:p>
        </p:txBody>
      </p:sp>
      <p:pic>
        <p:nvPicPr>
          <p:cNvPr id="3" name="Picture 6"/>
          <p:cNvPicPr>
            <a:picLocks noChangeAspect="1"/>
          </p:cNvPicPr>
          <p:nvPr/>
        </p:nvPicPr>
        <p:blipFill>
          <a:blip r:embed="rId2"/>
          <a:stretch>
            <a:fillRect/>
          </a:stretch>
        </p:blipFill>
        <p:spPr>
          <a:xfrm>
            <a:off x="2036374" y="511780"/>
            <a:ext cx="3281588" cy="2296508"/>
          </a:xfrm>
          <a:prstGeom prst="rect">
            <a:avLst/>
          </a:prstGeom>
          <a:ln>
            <a:solidFill>
              <a:schemeClr val="accent1"/>
            </a:solidFill>
          </a:ln>
        </p:spPr>
      </p:pic>
      <p:pic>
        <p:nvPicPr>
          <p:cNvPr id="4" name="Picture 8"/>
          <p:cNvPicPr>
            <a:picLocks noChangeAspect="1"/>
          </p:cNvPicPr>
          <p:nvPr/>
        </p:nvPicPr>
        <p:blipFill>
          <a:blip r:embed="rId3"/>
          <a:stretch>
            <a:fillRect/>
          </a:stretch>
        </p:blipFill>
        <p:spPr>
          <a:xfrm>
            <a:off x="4396314" y="511780"/>
            <a:ext cx="3660905" cy="2296508"/>
          </a:xfrm>
          <a:prstGeom prst="rect">
            <a:avLst/>
          </a:prstGeom>
          <a:ln>
            <a:solidFill>
              <a:schemeClr val="accent1"/>
            </a:solidFill>
          </a:ln>
        </p:spPr>
      </p:pic>
      <p:pic>
        <p:nvPicPr>
          <p:cNvPr id="5" name="Picture 9"/>
          <p:cNvPicPr>
            <a:picLocks noChangeAspect="1"/>
          </p:cNvPicPr>
          <p:nvPr/>
        </p:nvPicPr>
        <p:blipFill>
          <a:blip r:embed="rId4"/>
          <a:stretch>
            <a:fillRect/>
          </a:stretch>
        </p:blipFill>
        <p:spPr>
          <a:xfrm>
            <a:off x="7489188" y="468048"/>
            <a:ext cx="2328385" cy="2340240"/>
          </a:xfrm>
          <a:prstGeom prst="rect">
            <a:avLst/>
          </a:prstGeom>
        </p:spPr>
      </p:pic>
      <p:graphicFrame>
        <p:nvGraphicFramePr>
          <p:cNvPr id="6" name="Table 10"/>
          <p:cNvGraphicFramePr>
            <a:graphicFrameLocks noGrp="1"/>
          </p:cNvGraphicFramePr>
          <p:nvPr>
            <p:extLst>
              <p:ext uri="{D42A27DB-BD31-4B8C-83A1-F6EECF244321}">
                <p14:modId xmlns:p14="http://schemas.microsoft.com/office/powerpoint/2010/main" val="2586100607"/>
              </p:ext>
            </p:extLst>
          </p:nvPr>
        </p:nvGraphicFramePr>
        <p:xfrm>
          <a:off x="9817573" y="768767"/>
          <a:ext cx="2159718" cy="1782534"/>
        </p:xfrm>
        <a:graphic>
          <a:graphicData uri="http://schemas.openxmlformats.org/drawingml/2006/table">
            <a:tbl>
              <a:tblPr firstRow="1" bandRow="1">
                <a:tableStyleId>{5C22544A-7EE6-4342-B048-85BDC9FD1C3A}</a:tableStyleId>
              </a:tblPr>
              <a:tblGrid>
                <a:gridCol w="1079859">
                  <a:extLst>
                    <a:ext uri="{9D8B030D-6E8A-4147-A177-3AD203B41FA5}">
                      <a16:colId xmlns:a16="http://schemas.microsoft.com/office/drawing/2014/main" xmlns="" val="20000"/>
                    </a:ext>
                  </a:extLst>
                </a:gridCol>
                <a:gridCol w="1079859">
                  <a:extLst>
                    <a:ext uri="{9D8B030D-6E8A-4147-A177-3AD203B41FA5}">
                      <a16:colId xmlns:a16="http://schemas.microsoft.com/office/drawing/2014/main" xmlns="" val="20001"/>
                    </a:ext>
                  </a:extLst>
                </a:gridCol>
              </a:tblGrid>
              <a:tr h="195617">
                <a:tc>
                  <a:txBody>
                    <a:bodyPr/>
                    <a:lstStyle/>
                    <a:p>
                      <a:pPr algn="ctr"/>
                      <a:r>
                        <a:rPr lang="zh-CN" altLang="en-US" sz="1000" dirty="0" smtClean="0"/>
                        <a:t>字段分类</a:t>
                      </a:r>
                      <a:endParaRPr lang="en-US" sz="1000" dirty="0"/>
                    </a:p>
                  </a:txBody>
                  <a:tcPr marL="43470" marR="43470" marT="21735" marB="21735"/>
                </a:tc>
                <a:tc>
                  <a:txBody>
                    <a:bodyPr/>
                    <a:lstStyle/>
                    <a:p>
                      <a:pPr algn="ctr"/>
                      <a:r>
                        <a:rPr lang="zh-CN" altLang="en-US" sz="1000" dirty="0" smtClean="0"/>
                        <a:t>字段数量</a:t>
                      </a:r>
                      <a:endParaRPr lang="en-US" sz="1000" dirty="0"/>
                    </a:p>
                  </a:txBody>
                  <a:tcPr marL="43470" marR="43470" marT="21735" marB="21735"/>
                </a:tc>
                <a:extLst>
                  <a:ext uri="{0D108BD9-81ED-4DB2-BD59-A6C34878D82A}">
                    <a16:rowId xmlns:a16="http://schemas.microsoft.com/office/drawing/2014/main" xmlns="" val="10000"/>
                  </a:ext>
                </a:extLst>
              </a:tr>
              <a:tr h="176296">
                <a:tc>
                  <a:txBody>
                    <a:bodyPr/>
                    <a:lstStyle/>
                    <a:p>
                      <a:pPr marL="0" algn="ctr" defTabSz="914400" rtl="0" eaLnBrk="1" fontAlgn="b" latinLnBrk="0" hangingPunct="1"/>
                      <a:r>
                        <a:rPr lang="zh-CN" altLang="en-US" sz="900" kern="1200" dirty="0">
                          <a:solidFill>
                            <a:schemeClr val="dk1"/>
                          </a:solidFill>
                          <a:latin typeface="+mn-lt"/>
                          <a:ea typeface="+mn-ea"/>
                          <a:cs typeface="+mn-cs"/>
                        </a:rPr>
                        <a:t>基础</a:t>
                      </a:r>
                    </a:p>
                  </a:txBody>
                  <a:tcPr marL="3019" marR="3019" marT="3019" marB="0" anchor="b"/>
                </a:tc>
                <a:tc>
                  <a:txBody>
                    <a:bodyPr/>
                    <a:lstStyle/>
                    <a:p>
                      <a:pPr marL="0" algn="ctr" defTabSz="914400" rtl="0" eaLnBrk="1" fontAlgn="b" latinLnBrk="0" hangingPunct="1"/>
                      <a:r>
                        <a:rPr lang="is-IS" sz="900" kern="1200" dirty="0">
                          <a:solidFill>
                            <a:schemeClr val="dk1"/>
                          </a:solidFill>
                          <a:latin typeface="+mn-lt"/>
                          <a:ea typeface="+mn-ea"/>
                          <a:cs typeface="+mn-cs"/>
                        </a:rPr>
                        <a:t>13</a:t>
                      </a:r>
                    </a:p>
                  </a:txBody>
                  <a:tcPr marL="3019" marR="3019" marT="3019" marB="0" anchor="b"/>
                </a:tc>
                <a:extLst>
                  <a:ext uri="{0D108BD9-81ED-4DB2-BD59-A6C34878D82A}">
                    <a16:rowId xmlns:a16="http://schemas.microsoft.com/office/drawing/2014/main" xmlns="" val="10001"/>
                  </a:ext>
                </a:extLst>
              </a:tr>
              <a:tr h="176296">
                <a:tc>
                  <a:txBody>
                    <a:bodyPr/>
                    <a:lstStyle/>
                    <a:p>
                      <a:pPr marL="0" algn="ctr" defTabSz="914400" rtl="0" eaLnBrk="1" fontAlgn="b" latinLnBrk="0" hangingPunct="1"/>
                      <a:r>
                        <a:rPr lang="en-US" sz="900" kern="1200" dirty="0">
                          <a:solidFill>
                            <a:schemeClr val="dk1"/>
                          </a:solidFill>
                          <a:latin typeface="+mn-lt"/>
                          <a:ea typeface="+mn-ea"/>
                          <a:cs typeface="+mn-cs"/>
                        </a:rPr>
                        <a:t>HTTP</a:t>
                      </a:r>
                    </a:p>
                  </a:txBody>
                  <a:tcPr marL="3019" marR="3019" marT="3019" marB="0" anchor="b"/>
                </a:tc>
                <a:tc>
                  <a:txBody>
                    <a:bodyPr/>
                    <a:lstStyle/>
                    <a:p>
                      <a:pPr marL="0" algn="ctr" defTabSz="914400" rtl="0" eaLnBrk="1" fontAlgn="b" latinLnBrk="0" hangingPunct="1"/>
                      <a:r>
                        <a:rPr lang="cs-CZ" sz="900" kern="1200" dirty="0">
                          <a:solidFill>
                            <a:schemeClr val="dk1"/>
                          </a:solidFill>
                          <a:latin typeface="+mn-lt"/>
                          <a:ea typeface="+mn-ea"/>
                          <a:cs typeface="+mn-cs"/>
                        </a:rPr>
                        <a:t>21</a:t>
                      </a:r>
                    </a:p>
                  </a:txBody>
                  <a:tcPr marL="3019" marR="3019" marT="3019" marB="0" anchor="b"/>
                </a:tc>
                <a:extLst>
                  <a:ext uri="{0D108BD9-81ED-4DB2-BD59-A6C34878D82A}">
                    <a16:rowId xmlns:a16="http://schemas.microsoft.com/office/drawing/2014/main" xmlns="" val="10002"/>
                  </a:ext>
                </a:extLst>
              </a:tr>
              <a:tr h="176296">
                <a:tc>
                  <a:txBody>
                    <a:bodyPr/>
                    <a:lstStyle/>
                    <a:p>
                      <a:pPr marL="0" algn="ctr" defTabSz="914400" rtl="0" eaLnBrk="1" fontAlgn="b" latinLnBrk="0" hangingPunct="1"/>
                      <a:r>
                        <a:rPr lang="en-US" sz="900" kern="1200" dirty="0">
                          <a:solidFill>
                            <a:schemeClr val="dk1"/>
                          </a:solidFill>
                          <a:latin typeface="+mn-lt"/>
                          <a:ea typeface="+mn-ea"/>
                          <a:cs typeface="+mn-cs"/>
                        </a:rPr>
                        <a:t>DNS</a:t>
                      </a:r>
                    </a:p>
                  </a:txBody>
                  <a:tcPr marL="3019" marR="3019" marT="3019" marB="0" anchor="b"/>
                </a:tc>
                <a:tc>
                  <a:txBody>
                    <a:bodyPr/>
                    <a:lstStyle/>
                    <a:p>
                      <a:pPr marL="0" algn="ctr" defTabSz="914400" rtl="0" eaLnBrk="1" fontAlgn="b" latinLnBrk="0" hangingPunct="1"/>
                      <a:r>
                        <a:rPr lang="nb-NO" sz="900" kern="1200" dirty="0" smtClean="0">
                          <a:solidFill>
                            <a:schemeClr val="dk1"/>
                          </a:solidFill>
                          <a:latin typeface="+mn-lt"/>
                          <a:ea typeface="+mn-ea"/>
                          <a:cs typeface="+mn-cs"/>
                        </a:rPr>
                        <a:t>8</a:t>
                      </a:r>
                      <a:endParaRPr lang="nb-NO" sz="900" kern="1200" dirty="0">
                        <a:solidFill>
                          <a:schemeClr val="dk1"/>
                        </a:solidFill>
                        <a:latin typeface="+mn-lt"/>
                        <a:ea typeface="+mn-ea"/>
                        <a:cs typeface="+mn-cs"/>
                      </a:endParaRPr>
                    </a:p>
                  </a:txBody>
                  <a:tcPr marL="3019" marR="3019" marT="3019" marB="0" anchor="b"/>
                </a:tc>
                <a:extLst>
                  <a:ext uri="{0D108BD9-81ED-4DB2-BD59-A6C34878D82A}">
                    <a16:rowId xmlns:a16="http://schemas.microsoft.com/office/drawing/2014/main" xmlns="" val="10003"/>
                  </a:ext>
                </a:extLst>
              </a:tr>
              <a:tr h="176296">
                <a:tc>
                  <a:txBody>
                    <a:bodyPr/>
                    <a:lstStyle/>
                    <a:p>
                      <a:pPr marL="0" algn="ctr" defTabSz="914400" rtl="0" eaLnBrk="1" fontAlgn="b" latinLnBrk="0" hangingPunct="1"/>
                      <a:r>
                        <a:rPr lang="en-US" sz="900" kern="1200" dirty="0">
                          <a:solidFill>
                            <a:schemeClr val="dk1"/>
                          </a:solidFill>
                          <a:latin typeface="+mn-lt"/>
                          <a:ea typeface="+mn-ea"/>
                          <a:cs typeface="+mn-cs"/>
                        </a:rPr>
                        <a:t>SMTP</a:t>
                      </a:r>
                    </a:p>
                  </a:txBody>
                  <a:tcPr marL="3019" marR="3019" marT="3019" marB="0" anchor="b"/>
                </a:tc>
                <a:tc>
                  <a:txBody>
                    <a:bodyPr/>
                    <a:lstStyle/>
                    <a:p>
                      <a:pPr marL="0" algn="ctr" defTabSz="914400" rtl="0" eaLnBrk="1" fontAlgn="b" latinLnBrk="0" hangingPunct="1"/>
                      <a:r>
                        <a:rPr lang="en-US" sz="900" kern="1200" dirty="0">
                          <a:solidFill>
                            <a:schemeClr val="dk1"/>
                          </a:solidFill>
                          <a:latin typeface="+mn-lt"/>
                          <a:ea typeface="+mn-ea"/>
                          <a:cs typeface="+mn-cs"/>
                        </a:rPr>
                        <a:t>9</a:t>
                      </a:r>
                    </a:p>
                  </a:txBody>
                  <a:tcPr marL="3019" marR="3019" marT="3019" marB="0" anchor="b"/>
                </a:tc>
                <a:extLst>
                  <a:ext uri="{0D108BD9-81ED-4DB2-BD59-A6C34878D82A}">
                    <a16:rowId xmlns:a16="http://schemas.microsoft.com/office/drawing/2014/main" xmlns="" val="10004"/>
                  </a:ext>
                </a:extLst>
              </a:tr>
              <a:tr h="176296">
                <a:tc>
                  <a:txBody>
                    <a:bodyPr/>
                    <a:lstStyle/>
                    <a:p>
                      <a:pPr marL="0" algn="ctr" defTabSz="914400" rtl="0" eaLnBrk="1" fontAlgn="b" latinLnBrk="0" hangingPunct="1"/>
                      <a:r>
                        <a:rPr lang="en-US" sz="900" kern="1200" dirty="0">
                          <a:solidFill>
                            <a:schemeClr val="dk1"/>
                          </a:solidFill>
                          <a:latin typeface="+mn-lt"/>
                          <a:ea typeface="+mn-ea"/>
                          <a:cs typeface="+mn-cs"/>
                        </a:rPr>
                        <a:t>POP3</a:t>
                      </a:r>
                    </a:p>
                  </a:txBody>
                  <a:tcPr marL="3019" marR="3019" marT="3019" marB="0" anchor="b"/>
                </a:tc>
                <a:tc>
                  <a:txBody>
                    <a:bodyPr/>
                    <a:lstStyle/>
                    <a:p>
                      <a:pPr marL="0" algn="ctr" defTabSz="914400" rtl="0" eaLnBrk="1" fontAlgn="b" latinLnBrk="0" hangingPunct="1"/>
                      <a:r>
                        <a:rPr lang="en-US" sz="900" kern="1200" dirty="0">
                          <a:solidFill>
                            <a:schemeClr val="dk1"/>
                          </a:solidFill>
                          <a:latin typeface="+mn-lt"/>
                          <a:ea typeface="+mn-ea"/>
                          <a:cs typeface="+mn-cs"/>
                        </a:rPr>
                        <a:t>9</a:t>
                      </a:r>
                    </a:p>
                  </a:txBody>
                  <a:tcPr marL="3019" marR="3019" marT="3019" marB="0" anchor="b"/>
                </a:tc>
                <a:extLst>
                  <a:ext uri="{0D108BD9-81ED-4DB2-BD59-A6C34878D82A}">
                    <a16:rowId xmlns:a16="http://schemas.microsoft.com/office/drawing/2014/main" xmlns="" val="10005"/>
                  </a:ext>
                </a:extLst>
              </a:tr>
              <a:tr h="176296">
                <a:tc>
                  <a:txBody>
                    <a:bodyPr/>
                    <a:lstStyle/>
                    <a:p>
                      <a:pPr marL="0" algn="ctr" defTabSz="914400" rtl="0" eaLnBrk="1" fontAlgn="b" latinLnBrk="0" hangingPunct="1"/>
                      <a:r>
                        <a:rPr lang="en-US" sz="900" kern="1200" dirty="0">
                          <a:solidFill>
                            <a:schemeClr val="dk1"/>
                          </a:solidFill>
                          <a:latin typeface="+mn-lt"/>
                          <a:ea typeface="+mn-ea"/>
                          <a:cs typeface="+mn-cs"/>
                        </a:rPr>
                        <a:t>IMAP</a:t>
                      </a:r>
                    </a:p>
                  </a:txBody>
                  <a:tcPr marL="3019" marR="3019" marT="3019" marB="0" anchor="b"/>
                </a:tc>
                <a:tc>
                  <a:txBody>
                    <a:bodyPr/>
                    <a:lstStyle/>
                    <a:p>
                      <a:pPr marL="0" algn="ctr" defTabSz="914400" rtl="0" eaLnBrk="1" fontAlgn="b" latinLnBrk="0" hangingPunct="1"/>
                      <a:r>
                        <a:rPr lang="en-US" sz="900" kern="1200" dirty="0">
                          <a:solidFill>
                            <a:schemeClr val="dk1"/>
                          </a:solidFill>
                          <a:latin typeface="+mn-lt"/>
                          <a:ea typeface="+mn-ea"/>
                          <a:cs typeface="+mn-cs"/>
                        </a:rPr>
                        <a:t>9</a:t>
                      </a:r>
                    </a:p>
                  </a:txBody>
                  <a:tcPr marL="3019" marR="3019" marT="3019" marB="0" anchor="b"/>
                </a:tc>
                <a:extLst>
                  <a:ext uri="{0D108BD9-81ED-4DB2-BD59-A6C34878D82A}">
                    <a16:rowId xmlns:a16="http://schemas.microsoft.com/office/drawing/2014/main" xmlns="" val="10006"/>
                  </a:ext>
                </a:extLst>
              </a:tr>
              <a:tr h="176296">
                <a:tc>
                  <a:txBody>
                    <a:bodyPr/>
                    <a:lstStyle/>
                    <a:p>
                      <a:pPr marL="0" algn="ctr" defTabSz="914400" rtl="0" eaLnBrk="1" fontAlgn="b" latinLnBrk="0" hangingPunct="1"/>
                      <a:r>
                        <a:rPr lang="en-US" sz="900" kern="1200" dirty="0">
                          <a:solidFill>
                            <a:schemeClr val="dk1"/>
                          </a:solidFill>
                          <a:latin typeface="+mn-lt"/>
                          <a:ea typeface="+mn-ea"/>
                          <a:cs typeface="+mn-cs"/>
                        </a:rPr>
                        <a:t>SMB</a:t>
                      </a:r>
                    </a:p>
                  </a:txBody>
                  <a:tcPr marL="3019" marR="3019" marT="3019" marB="0" anchor="b"/>
                </a:tc>
                <a:tc>
                  <a:txBody>
                    <a:bodyPr/>
                    <a:lstStyle/>
                    <a:p>
                      <a:pPr marL="0" algn="ctr" defTabSz="914400" rtl="0" eaLnBrk="1" fontAlgn="b" latinLnBrk="0" hangingPunct="1"/>
                      <a:r>
                        <a:rPr lang="en-US" sz="900" kern="1200" dirty="0">
                          <a:solidFill>
                            <a:schemeClr val="dk1"/>
                          </a:solidFill>
                          <a:latin typeface="+mn-lt"/>
                          <a:ea typeface="+mn-ea"/>
                          <a:cs typeface="+mn-cs"/>
                        </a:rPr>
                        <a:t>7</a:t>
                      </a:r>
                    </a:p>
                  </a:txBody>
                  <a:tcPr marL="3019" marR="3019" marT="3019" marB="0" anchor="b"/>
                </a:tc>
                <a:extLst>
                  <a:ext uri="{0D108BD9-81ED-4DB2-BD59-A6C34878D82A}">
                    <a16:rowId xmlns:a16="http://schemas.microsoft.com/office/drawing/2014/main" xmlns="" val="10007"/>
                  </a:ext>
                </a:extLst>
              </a:tr>
              <a:tr h="176296">
                <a:tc>
                  <a:txBody>
                    <a:bodyPr/>
                    <a:lstStyle/>
                    <a:p>
                      <a:pPr marL="0" algn="ctr" defTabSz="914400" rtl="0" eaLnBrk="1" fontAlgn="b" latinLnBrk="0" hangingPunct="1"/>
                      <a:r>
                        <a:rPr lang="en-US" sz="900" kern="1200" dirty="0">
                          <a:solidFill>
                            <a:schemeClr val="dk1"/>
                          </a:solidFill>
                          <a:latin typeface="+mn-lt"/>
                          <a:ea typeface="+mn-ea"/>
                          <a:cs typeface="+mn-cs"/>
                        </a:rPr>
                        <a:t>FTP</a:t>
                      </a:r>
                    </a:p>
                  </a:txBody>
                  <a:tcPr marL="3019" marR="3019" marT="3019" marB="0" anchor="b"/>
                </a:tc>
                <a:tc>
                  <a:txBody>
                    <a:bodyPr/>
                    <a:lstStyle/>
                    <a:p>
                      <a:pPr marL="0" algn="ctr" defTabSz="914400" rtl="0" eaLnBrk="1" fontAlgn="b" latinLnBrk="0" hangingPunct="1"/>
                      <a:r>
                        <a:rPr lang="en-US" sz="900" kern="1200" dirty="0">
                          <a:solidFill>
                            <a:schemeClr val="dk1"/>
                          </a:solidFill>
                          <a:latin typeface="+mn-lt"/>
                          <a:ea typeface="+mn-ea"/>
                          <a:cs typeface="+mn-cs"/>
                        </a:rPr>
                        <a:t>7</a:t>
                      </a:r>
                    </a:p>
                  </a:txBody>
                  <a:tcPr marL="3019" marR="3019" marT="3019" marB="0" anchor="b"/>
                </a:tc>
                <a:extLst>
                  <a:ext uri="{0D108BD9-81ED-4DB2-BD59-A6C34878D82A}">
                    <a16:rowId xmlns:a16="http://schemas.microsoft.com/office/drawing/2014/main" xmlns="" val="10008"/>
                  </a:ext>
                </a:extLst>
              </a:tr>
              <a:tr h="176296">
                <a:tc>
                  <a:txBody>
                    <a:bodyPr/>
                    <a:lstStyle/>
                    <a:p>
                      <a:pPr marL="0" algn="ctr" defTabSz="914400" rtl="0" eaLnBrk="1" fontAlgn="b" latinLnBrk="0" hangingPunct="1"/>
                      <a:r>
                        <a:rPr lang="zh-CN" altLang="en-US" sz="900" kern="1200" dirty="0">
                          <a:solidFill>
                            <a:schemeClr val="dk1"/>
                          </a:solidFill>
                          <a:latin typeface="+mn-lt"/>
                          <a:ea typeface="+mn-ea"/>
                          <a:cs typeface="+mn-cs"/>
                        </a:rPr>
                        <a:t>关联向量</a:t>
                      </a:r>
                    </a:p>
                  </a:txBody>
                  <a:tcPr marL="3019" marR="3019" marT="3019" marB="0" anchor="b"/>
                </a:tc>
                <a:tc>
                  <a:txBody>
                    <a:bodyPr/>
                    <a:lstStyle/>
                    <a:p>
                      <a:pPr marL="0" algn="ctr" defTabSz="914400" rtl="0" eaLnBrk="1" fontAlgn="b" latinLnBrk="0" hangingPunct="1"/>
                      <a:r>
                        <a:rPr lang="is-IS" sz="900" kern="1200" dirty="0">
                          <a:solidFill>
                            <a:schemeClr val="dk1"/>
                          </a:solidFill>
                          <a:latin typeface="+mn-lt"/>
                          <a:ea typeface="+mn-ea"/>
                          <a:cs typeface="+mn-cs"/>
                        </a:rPr>
                        <a:t>32</a:t>
                      </a:r>
                    </a:p>
                  </a:txBody>
                  <a:tcPr marL="3019" marR="3019" marT="3019" marB="0" anchor="b"/>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717484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全要素</a:t>
            </a:r>
            <a:r>
              <a:rPr lang="en-US" altLang="zh-CN" dirty="0"/>
              <a:t>+</a:t>
            </a:r>
            <a:r>
              <a:rPr lang="zh-CN" altLang="en-US" dirty="0"/>
              <a:t>向量提取 有效支撑态势感知</a:t>
            </a:r>
          </a:p>
        </p:txBody>
      </p:sp>
      <p:graphicFrame>
        <p:nvGraphicFramePr>
          <p:cNvPr id="3" name="Content Placeholder 3"/>
          <p:cNvGraphicFramePr>
            <a:graphicFrameLocks/>
          </p:cNvGraphicFramePr>
          <p:nvPr>
            <p:extLst>
              <p:ext uri="{D42A27DB-BD31-4B8C-83A1-F6EECF244321}">
                <p14:modId xmlns:p14="http://schemas.microsoft.com/office/powerpoint/2010/main" val="1076427781"/>
              </p:ext>
            </p:extLst>
          </p:nvPr>
        </p:nvGraphicFramePr>
        <p:xfrm>
          <a:off x="3580253" y="495025"/>
          <a:ext cx="7241294" cy="23042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493634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FFFFFF"/>
                </a:solidFill>
              </a:rPr>
              <a:t>流量侧的全要素采集</a:t>
            </a:r>
            <a:r>
              <a:rPr lang="en-US" altLang="zh-CN" kern="0" dirty="0">
                <a:solidFill>
                  <a:srgbClr val="FFFFFF"/>
                </a:solidFill>
              </a:rPr>
              <a:t>-</a:t>
            </a:r>
            <a:r>
              <a:rPr lang="zh-CN" altLang="en-US" kern="0" dirty="0">
                <a:solidFill>
                  <a:srgbClr val="FFFFFF"/>
                </a:solidFill>
              </a:rPr>
              <a:t>改变对抗时空</a:t>
            </a:r>
            <a:endParaRPr lang="zh-CN" altLang="en-US" dirty="0"/>
          </a:p>
        </p:txBody>
      </p:sp>
      <p:pic>
        <p:nvPicPr>
          <p:cNvPr id="3" name="图片 2"/>
          <p:cNvPicPr>
            <a:picLocks noChangeAspect="1"/>
          </p:cNvPicPr>
          <p:nvPr/>
        </p:nvPicPr>
        <p:blipFill>
          <a:blip r:embed="rId3"/>
          <a:stretch>
            <a:fillRect/>
          </a:stretch>
        </p:blipFill>
        <p:spPr>
          <a:xfrm>
            <a:off x="4536604" y="612056"/>
            <a:ext cx="2890600" cy="1585764"/>
          </a:xfrm>
          <a:prstGeom prst="rect">
            <a:avLst/>
          </a:prstGeom>
          <a:ln w="9525">
            <a:solidFill>
              <a:schemeClr val="bg1">
                <a:lumMod val="75000"/>
              </a:schemeClr>
            </a:solidFill>
          </a:ln>
        </p:spPr>
      </p:pic>
      <p:grpSp>
        <p:nvGrpSpPr>
          <p:cNvPr id="4" name="组合 3"/>
          <p:cNvGrpSpPr/>
          <p:nvPr/>
        </p:nvGrpSpPr>
        <p:grpSpPr>
          <a:xfrm>
            <a:off x="7774131" y="874832"/>
            <a:ext cx="2268000" cy="42229"/>
            <a:chOff x="7552578" y="1957305"/>
            <a:chExt cx="2268000" cy="42229"/>
          </a:xfrm>
        </p:grpSpPr>
        <p:sp>
          <p:nvSpPr>
            <p:cNvPr id="5" name="矩形 4"/>
            <p:cNvSpPr/>
            <p:nvPr/>
          </p:nvSpPr>
          <p:spPr>
            <a:xfrm>
              <a:off x="7552578" y="1957305"/>
              <a:ext cx="396000" cy="404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78" rIns="68558" bIns="34278" rtlCol="0" anchor="ctr"/>
            <a:lstStyle/>
            <a:p>
              <a:pPr algn="ctr"/>
              <a:endParaRPr lang="zh-CN" altLang="en-US" sz="1799">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7948578" y="1959934"/>
              <a:ext cx="1872000" cy="3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78" rIns="68558" bIns="34278" rtlCol="0" anchor="ctr"/>
            <a:lstStyle/>
            <a:p>
              <a:pPr algn="ctr"/>
              <a:endParaRPr lang="zh-CN" altLang="en-US" sz="1799">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7" name="矩形 3"/>
          <p:cNvSpPr>
            <a:spLocks noChangeArrowheads="1"/>
          </p:cNvSpPr>
          <p:nvPr/>
        </p:nvSpPr>
        <p:spPr bwMode="auto">
          <a:xfrm>
            <a:off x="7704956" y="582140"/>
            <a:ext cx="1794351" cy="253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5" tIns="34278" rIns="68555" bIns="34278">
            <a:spAutoFit/>
          </a:bodyPr>
          <a:lstStyle/>
          <a:p>
            <a:pPr>
              <a:spcBef>
                <a:spcPct val="0"/>
              </a:spcBef>
              <a:buFont typeface="Arial" charset="0"/>
              <a:buNone/>
            </a:pPr>
            <a:r>
              <a:rPr lang="zh-CN" altLang="en-US" sz="1200"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全要素</a:t>
            </a:r>
            <a:r>
              <a:rPr lang="zh-CN" altLang="en-US" sz="1200" b="1" dirty="0" smtClean="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采集</a:t>
            </a:r>
            <a:r>
              <a:rPr lang="en-US" altLang="zh-CN" sz="1200" b="1" smtClean="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b="1" smtClean="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全对象解析</a:t>
            </a:r>
            <a:endParaRPr lang="zh-CN" altLang="en-US" sz="1200"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47"/>
          <p:cNvSpPr>
            <a:spLocks noChangeArrowheads="1"/>
          </p:cNvSpPr>
          <p:nvPr/>
        </p:nvSpPr>
        <p:spPr bwMode="auto">
          <a:xfrm>
            <a:off x="7705886" y="925217"/>
            <a:ext cx="2375334" cy="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p>
            <a:pPr>
              <a:lnSpc>
                <a:spcPct val="130000"/>
              </a:lnSpc>
              <a:spcBef>
                <a:spcPct val="0"/>
              </a:spcBef>
            </a:pPr>
            <a:r>
              <a:rPr lang="zh-CN" altLang="en-US" sz="800" dirty="0">
                <a:solidFill>
                  <a:schemeClr val="bg1"/>
                </a:solidFill>
                <a:latin typeface="微软雅黑" pitchFamily="34" charset="-122"/>
                <a:ea typeface="微软雅黑" pitchFamily="34" charset="-122"/>
                <a:sym typeface="微软雅黑" pitchFamily="34" charset="-122"/>
              </a:rPr>
              <a:t>基于可靠的基础采集能力和分析能力使攻击者从原有的对检测结果的绕过变为对分析机制的绕过</a:t>
            </a:r>
            <a:r>
              <a:rPr lang="zh-CN" altLang="en-US" sz="800" dirty="0" smtClean="0">
                <a:solidFill>
                  <a:schemeClr val="bg1"/>
                </a:solidFill>
                <a:latin typeface="微软雅黑" pitchFamily="34" charset="-122"/>
                <a:ea typeface="微软雅黑" pitchFamily="34" charset="-122"/>
                <a:sym typeface="微软雅黑" pitchFamily="34" charset="-122"/>
              </a:rPr>
              <a:t>。</a:t>
            </a:r>
            <a:endParaRPr lang="en-US" altLang="zh-CN" sz="800" dirty="0">
              <a:solidFill>
                <a:schemeClr val="bg1"/>
              </a:solidFill>
              <a:latin typeface="微软雅黑" pitchFamily="34" charset="-122"/>
              <a:ea typeface="微软雅黑" pitchFamily="34" charset="-122"/>
              <a:sym typeface="微软雅黑" pitchFamily="34" charset="-122"/>
            </a:endParaRPr>
          </a:p>
        </p:txBody>
      </p:sp>
      <p:grpSp>
        <p:nvGrpSpPr>
          <p:cNvPr id="9" name="组合 8"/>
          <p:cNvGrpSpPr/>
          <p:nvPr/>
        </p:nvGrpSpPr>
        <p:grpSpPr>
          <a:xfrm>
            <a:off x="7772581" y="1663594"/>
            <a:ext cx="2268000" cy="45719"/>
            <a:chOff x="7552578" y="1957305"/>
            <a:chExt cx="2268000" cy="45719"/>
          </a:xfrm>
        </p:grpSpPr>
        <p:sp>
          <p:nvSpPr>
            <p:cNvPr id="10" name="矩形 9"/>
            <p:cNvSpPr/>
            <p:nvPr/>
          </p:nvSpPr>
          <p:spPr>
            <a:xfrm>
              <a:off x="7552578" y="1957305"/>
              <a:ext cx="396000"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78" rIns="68558" bIns="34278" rtlCol="0" anchor="ctr"/>
            <a:lstStyle/>
            <a:p>
              <a:pPr algn="ctr"/>
              <a:endParaRPr lang="zh-CN" altLang="en-US" sz="1799">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7948578" y="1959934"/>
              <a:ext cx="1872000" cy="3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78" rIns="68558" bIns="34278" rtlCol="0" anchor="ctr"/>
            <a:lstStyle/>
            <a:p>
              <a:pPr algn="ctr"/>
              <a:endParaRPr lang="zh-CN" altLang="en-US" sz="1799">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2" name="矩形 3"/>
          <p:cNvSpPr>
            <a:spLocks noChangeArrowheads="1"/>
          </p:cNvSpPr>
          <p:nvPr/>
        </p:nvSpPr>
        <p:spPr bwMode="auto">
          <a:xfrm>
            <a:off x="7703406" y="1370902"/>
            <a:ext cx="1677332" cy="253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5" tIns="34278" rIns="68555" bIns="34278">
            <a:spAutoFit/>
          </a:bodyPr>
          <a:lstStyle/>
          <a:p>
            <a:pPr>
              <a:spcBef>
                <a:spcPct val="0"/>
              </a:spcBef>
              <a:buFont typeface="Arial" charset="0"/>
              <a:buNone/>
            </a:pPr>
            <a:r>
              <a:rPr lang="zh-CN" altLang="en-US" sz="1200" b="1" smtClean="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提升攻击者的攻击成本</a:t>
            </a:r>
            <a:endParaRPr lang="zh-CN" altLang="en-US" sz="1200"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47"/>
          <p:cNvSpPr>
            <a:spLocks noChangeArrowheads="1"/>
          </p:cNvSpPr>
          <p:nvPr/>
        </p:nvSpPr>
        <p:spPr bwMode="auto">
          <a:xfrm>
            <a:off x="7739410" y="1737297"/>
            <a:ext cx="2375334" cy="54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p>
            <a:pPr marL="171450" indent="-171450">
              <a:lnSpc>
                <a:spcPct val="130000"/>
              </a:lnSpc>
              <a:spcBef>
                <a:spcPct val="0"/>
              </a:spcBef>
              <a:buFont typeface="Wingdings" panose="05000000000000000000" pitchFamily="2" charset="2"/>
              <a:buChar char="l"/>
            </a:pPr>
            <a:r>
              <a:rPr lang="zh-CN" altLang="en-US" sz="800" dirty="0">
                <a:solidFill>
                  <a:schemeClr val="bg1"/>
                </a:solidFill>
                <a:latin typeface="微软雅黑" pitchFamily="34" charset="-122"/>
                <a:ea typeface="微软雅黑" pitchFamily="34" charset="-122"/>
                <a:sym typeface="微软雅黑" pitchFamily="34" charset="-122"/>
              </a:rPr>
              <a:t>载荷或文件的解析能力；</a:t>
            </a:r>
          </a:p>
          <a:p>
            <a:pPr marL="171450" indent="-171450">
              <a:lnSpc>
                <a:spcPct val="130000"/>
              </a:lnSpc>
              <a:spcBef>
                <a:spcPct val="0"/>
              </a:spcBef>
              <a:buFont typeface="Wingdings" panose="05000000000000000000" pitchFamily="2" charset="2"/>
              <a:buChar char="l"/>
            </a:pPr>
            <a:r>
              <a:rPr lang="zh-CN" altLang="en-US" sz="800" dirty="0">
                <a:solidFill>
                  <a:schemeClr val="bg1"/>
                </a:solidFill>
                <a:latin typeface="微软雅黑" pitchFamily="34" charset="-122"/>
                <a:ea typeface="微软雅黑" pitchFamily="34" charset="-122"/>
                <a:sym typeface="微软雅黑" pitchFamily="34" charset="-122"/>
              </a:rPr>
              <a:t>流量侧的解析能力；</a:t>
            </a:r>
          </a:p>
          <a:p>
            <a:pPr marL="171450" indent="-171450">
              <a:lnSpc>
                <a:spcPct val="130000"/>
              </a:lnSpc>
              <a:spcBef>
                <a:spcPct val="0"/>
              </a:spcBef>
              <a:buFont typeface="Wingdings" panose="05000000000000000000" pitchFamily="2" charset="2"/>
              <a:buChar char="l"/>
            </a:pPr>
            <a:r>
              <a:rPr lang="zh-CN" altLang="en-US" sz="800" dirty="0">
                <a:solidFill>
                  <a:schemeClr val="bg1"/>
                </a:solidFill>
                <a:latin typeface="微软雅黑" pitchFamily="34" charset="-122"/>
                <a:ea typeface="微软雅黑" pitchFamily="34" charset="-122"/>
                <a:sym typeface="微软雅黑" pitchFamily="34" charset="-122"/>
              </a:rPr>
              <a:t>端点侧的解析能力。</a:t>
            </a:r>
          </a:p>
        </p:txBody>
      </p:sp>
      <p:grpSp>
        <p:nvGrpSpPr>
          <p:cNvPr id="14" name="组合 13"/>
          <p:cNvGrpSpPr/>
          <p:nvPr/>
        </p:nvGrpSpPr>
        <p:grpSpPr>
          <a:xfrm>
            <a:off x="4536604" y="2247756"/>
            <a:ext cx="5688632" cy="461665"/>
            <a:chOff x="2897054" y="2241129"/>
            <a:chExt cx="4863276" cy="461665"/>
          </a:xfrm>
        </p:grpSpPr>
        <p:sp>
          <p:nvSpPr>
            <p:cNvPr id="15" name="Freeform 12"/>
            <p:cNvSpPr>
              <a:spLocks/>
            </p:cNvSpPr>
            <p:nvPr/>
          </p:nvSpPr>
          <p:spPr bwMode="auto">
            <a:xfrm>
              <a:off x="2897054" y="2241129"/>
              <a:ext cx="127382" cy="12776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1">
                <a:lumMod val="95000"/>
              </a:schemeClr>
            </a:solidFill>
            <a:ln>
              <a:noFill/>
            </a:ln>
            <a:extLst/>
          </p:spPr>
          <p:txBody>
            <a:bodyPr/>
            <a:lstStyle/>
            <a:p>
              <a:endParaRPr lang="zh-CN" altLang="en-US" sz="1349">
                <a:solidFill>
                  <a:schemeClr val="tx1">
                    <a:lumMod val="65000"/>
                    <a:lumOff val="35000"/>
                  </a:schemeClr>
                </a:solidFill>
              </a:endParaRPr>
            </a:p>
          </p:txBody>
        </p:sp>
        <p:sp>
          <p:nvSpPr>
            <p:cNvPr id="16" name="TextBox 41"/>
            <p:cNvSpPr txBox="1"/>
            <p:nvPr/>
          </p:nvSpPr>
          <p:spPr>
            <a:xfrm>
              <a:off x="2897054" y="2241129"/>
              <a:ext cx="4863276" cy="275588"/>
            </a:xfrm>
            <a:prstGeom prst="rect">
              <a:avLst/>
            </a:prstGeom>
            <a:noFill/>
          </p:spPr>
          <p:txBody>
            <a:bodyPr wrap="square" rtlCol="0">
              <a:spAutoFit/>
            </a:bodyPr>
            <a:lstStyle/>
            <a:p>
              <a:pPr algn="just">
                <a:lnSpc>
                  <a:spcPct val="150000"/>
                </a:lnSpc>
              </a:pPr>
              <a:r>
                <a:rPr lang="zh-CN" altLang="en-US" sz="900" kern="10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以全量采集解析为基础能力，以定制采集为基本策略，以自适应的采集分析为努力方向。</a:t>
              </a:r>
              <a:endParaRPr lang="zh-CN" altLang="en-US" sz="9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Freeform 12"/>
            <p:cNvSpPr>
              <a:spLocks/>
            </p:cNvSpPr>
            <p:nvPr/>
          </p:nvSpPr>
          <p:spPr bwMode="auto">
            <a:xfrm flipH="1" flipV="1">
              <a:off x="7632948" y="2575029"/>
              <a:ext cx="127382" cy="12776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1">
                <a:lumMod val="95000"/>
              </a:schemeClr>
            </a:solidFill>
            <a:ln>
              <a:noFill/>
            </a:ln>
            <a:extLst/>
          </p:spPr>
          <p:txBody>
            <a:bodyPr/>
            <a:lstStyle/>
            <a:p>
              <a:endParaRPr lang="zh-CN" altLang="en-US" sz="1349">
                <a:solidFill>
                  <a:schemeClr val="tx1">
                    <a:lumMod val="65000"/>
                    <a:lumOff val="35000"/>
                  </a:schemeClr>
                </a:solidFill>
              </a:endParaRPr>
            </a:p>
          </p:txBody>
        </p:sp>
      </p:grpSp>
    </p:spTree>
    <p:extLst>
      <p:ext uri="{BB962C8B-B14F-4D97-AF65-F5344CB8AC3E}">
        <p14:creationId xmlns:p14="http://schemas.microsoft.com/office/powerpoint/2010/main" val="194884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750"/>
                                        <p:tgtEl>
                                          <p:spTgt spid="8"/>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randombar(horizontal)">
                                      <p:cBhvr>
                                        <p:cTn id="11"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报告提纲与参考资料</a:t>
            </a:r>
            <a:endParaRPr lang="zh-CN" altLang="en-US" dirty="0"/>
          </a:p>
        </p:txBody>
      </p:sp>
      <p:sp>
        <p:nvSpPr>
          <p:cNvPr id="3" name="内容占位符 2"/>
          <p:cNvSpPr>
            <a:spLocks noGrp="1"/>
          </p:cNvSpPr>
          <p:nvPr>
            <p:ph sz="quarter" idx="10"/>
          </p:nvPr>
        </p:nvSpPr>
        <p:spPr>
          <a:xfrm>
            <a:off x="4985301" y="792680"/>
            <a:ext cx="2124236" cy="1620628"/>
          </a:xfrm>
        </p:spPr>
        <p:txBody>
          <a:bodyPr/>
          <a:lstStyle/>
          <a:p>
            <a:pPr marL="0" indent="0">
              <a:lnSpc>
                <a:spcPct val="160000"/>
              </a:lnSpc>
              <a:buNone/>
            </a:pPr>
            <a:r>
              <a:rPr lang="en-US" altLang="zh-CN" b="1" smtClean="0"/>
              <a:t>01</a:t>
            </a:r>
            <a:r>
              <a:rPr lang="en-US" altLang="zh-CN" smtClean="0"/>
              <a:t> </a:t>
            </a:r>
            <a:r>
              <a:rPr lang="zh-CN" altLang="en-US" dirty="0"/>
              <a:t>现状反思与回归本源</a:t>
            </a:r>
            <a:endParaRPr lang="en-US" altLang="zh-CN" dirty="0"/>
          </a:p>
          <a:p>
            <a:pPr marL="0" indent="0">
              <a:lnSpc>
                <a:spcPct val="160000"/>
              </a:lnSpc>
              <a:buNone/>
            </a:pPr>
            <a:r>
              <a:rPr lang="en-US" altLang="zh-CN" b="1" smtClean="0"/>
              <a:t>02</a:t>
            </a:r>
            <a:r>
              <a:rPr lang="en-US" altLang="zh-CN" smtClean="0"/>
              <a:t> </a:t>
            </a:r>
            <a:r>
              <a:rPr lang="zh-CN" altLang="en-US" dirty="0"/>
              <a:t>改善采集和对象处理</a:t>
            </a:r>
            <a:endParaRPr lang="en-US" altLang="zh-CN" dirty="0"/>
          </a:p>
          <a:p>
            <a:pPr marL="0" indent="0">
              <a:lnSpc>
                <a:spcPct val="160000"/>
              </a:lnSpc>
              <a:buNone/>
            </a:pPr>
            <a:r>
              <a:rPr lang="en-US" altLang="zh-CN" b="1" smtClean="0"/>
              <a:t>03</a:t>
            </a:r>
            <a:r>
              <a:rPr lang="en-US" altLang="zh-CN" smtClean="0"/>
              <a:t> </a:t>
            </a:r>
            <a:r>
              <a:rPr lang="zh-CN" altLang="en-US" dirty="0"/>
              <a:t>有效防护和价值落地</a:t>
            </a:r>
            <a:endParaRPr lang="en-US" altLang="zh-CN" dirty="0"/>
          </a:p>
          <a:p>
            <a:pPr marL="0" indent="0">
              <a:lnSpc>
                <a:spcPct val="160000"/>
              </a:lnSpc>
              <a:buNone/>
            </a:pPr>
            <a:r>
              <a:rPr lang="en-US" altLang="zh-CN" b="1" smtClean="0"/>
              <a:t>04</a:t>
            </a:r>
            <a:r>
              <a:rPr lang="en-US" altLang="zh-CN" smtClean="0"/>
              <a:t> </a:t>
            </a:r>
            <a:r>
              <a:rPr lang="zh-CN" altLang="en-US" smtClean="0"/>
              <a:t>视角变换与支撑体系</a:t>
            </a:r>
            <a:endParaRPr lang="en-US" altLang="zh-CN" dirty="0"/>
          </a:p>
          <a:p>
            <a:endParaRPr lang="zh-CN" altLang="en-US" dirty="0"/>
          </a:p>
        </p:txBody>
      </p:sp>
      <p:grpSp>
        <p:nvGrpSpPr>
          <p:cNvPr id="4" name="组合 3"/>
          <p:cNvGrpSpPr/>
          <p:nvPr/>
        </p:nvGrpSpPr>
        <p:grpSpPr>
          <a:xfrm>
            <a:off x="8281019" y="778222"/>
            <a:ext cx="2445568" cy="1594003"/>
            <a:chOff x="5779616" y="1157742"/>
            <a:chExt cx="6249248" cy="4073214"/>
          </a:xfrm>
        </p:grpSpPr>
        <p:sp>
          <p:nvSpPr>
            <p:cNvPr id="6" name="文本框 5"/>
            <p:cNvSpPr txBox="1"/>
            <p:nvPr/>
          </p:nvSpPr>
          <p:spPr>
            <a:xfrm>
              <a:off x="5779616" y="4680424"/>
              <a:ext cx="6249245" cy="550532"/>
            </a:xfrm>
            <a:prstGeom prst="rect">
              <a:avLst/>
            </a:prstGeom>
            <a:solidFill>
              <a:schemeClr val="accent6">
                <a:lumMod val="75000"/>
              </a:schemeClr>
            </a:solidFill>
            <a:ln>
              <a:noFill/>
            </a:ln>
          </p:spPr>
          <p:txBody>
            <a:bodyPr wrap="square" rtlCol="0" anchor="ctr">
              <a:spAutoFit/>
            </a:bodyPr>
            <a:lstStyle/>
            <a:p>
              <a:pPr algn="ctr"/>
              <a:r>
                <a:rPr lang="zh-CN" altLang="en-US" sz="800" b="1" dirty="0" smtClean="0">
                  <a:solidFill>
                    <a:schemeClr val="bg1"/>
                  </a:solidFill>
                  <a:latin typeface="微软雅黑" panose="020B0503020204020204" pitchFamily="34" charset="-122"/>
                  <a:ea typeface="微软雅黑" panose="020B0503020204020204" pitchFamily="34" charset="-122"/>
                </a:rPr>
                <a:t>报告参考资料</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779619" y="1194687"/>
              <a:ext cx="2693766" cy="3485737"/>
            </a:xfrm>
            <a:prstGeom prst="rect">
              <a:avLst/>
            </a:prstGeom>
            <a:ln>
              <a:noFill/>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3716" y="1157742"/>
              <a:ext cx="2385148" cy="3485737"/>
            </a:xfrm>
            <a:prstGeom prst="rect">
              <a:avLst/>
            </a:prstGeom>
            <a:ln>
              <a:noFill/>
            </a:ln>
          </p:spPr>
        </p:pic>
      </p:grpSp>
    </p:spTree>
    <p:extLst>
      <p:ext uri="{BB962C8B-B14F-4D97-AF65-F5344CB8AC3E}">
        <p14:creationId xmlns:p14="http://schemas.microsoft.com/office/powerpoint/2010/main" val="8072780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对象处理（沙</a:t>
            </a:r>
            <a:r>
              <a:rPr lang="zh-CN" altLang="en-US"/>
              <a:t>箱</a:t>
            </a:r>
            <a:r>
              <a:rPr lang="zh-CN" altLang="en-US" smtClean="0"/>
              <a:t>的必要性和</a:t>
            </a:r>
            <a:r>
              <a:rPr lang="zh-CN" altLang="en-US" dirty="0"/>
              <a:t>沙箱带来的惰性）</a:t>
            </a:r>
          </a:p>
        </p:txBody>
      </p:sp>
      <p:pic>
        <p:nvPicPr>
          <p:cNvPr id="3" name="图片 2"/>
          <p:cNvPicPr>
            <a:picLocks noChangeAspect="1"/>
          </p:cNvPicPr>
          <p:nvPr/>
        </p:nvPicPr>
        <p:blipFill>
          <a:blip r:embed="rId4"/>
          <a:stretch>
            <a:fillRect/>
          </a:stretch>
        </p:blipFill>
        <p:spPr>
          <a:xfrm>
            <a:off x="2592388" y="592965"/>
            <a:ext cx="2553336" cy="1888842"/>
          </a:xfrm>
          <a:prstGeom prst="rect">
            <a:avLst/>
          </a:prstGeom>
        </p:spPr>
      </p:pic>
      <p:sp>
        <p:nvSpPr>
          <p:cNvPr id="6" name="TextBox 6"/>
          <p:cNvSpPr txBox="1"/>
          <p:nvPr/>
        </p:nvSpPr>
        <p:spPr>
          <a:xfrm>
            <a:off x="3441370" y="2509918"/>
            <a:ext cx="9721080" cy="209534"/>
          </a:xfrm>
          <a:prstGeom prst="rect">
            <a:avLst/>
          </a:prstGeom>
          <a:noFill/>
        </p:spPr>
        <p:txBody>
          <a:bodyPr wrap="square" lIns="85588" tIns="42794" rIns="85588" bIns="42794" rtlCol="0">
            <a:spAutoFit/>
          </a:bodyPr>
          <a:lstStyle>
            <a:defPPr>
              <a:defRPr lang="zh-CN"/>
            </a:defPPr>
            <a:lvl1pPr>
              <a:defRPr sz="1400" b="1">
                <a:latin typeface="Times New Roman" panose="02020603050405020304" pitchFamily="18" charset="0"/>
                <a:ea typeface="黑体" panose="02010609060101010101" pitchFamily="49" charset="-122"/>
                <a:cs typeface="Times New Roman" panose="02020603050405020304" pitchFamily="18" charset="0"/>
              </a:defRPr>
            </a:lvl1pPr>
          </a:lstStyle>
          <a:p>
            <a:pPr algn="ctr"/>
            <a:r>
              <a:rPr lang="zh-CN" altLang="en-US" sz="800" dirty="0" smtClean="0">
                <a:solidFill>
                  <a:schemeClr val="bg1"/>
                </a:solidFill>
                <a:latin typeface="微软雅黑" panose="020B0503020204020204" pitchFamily="34" charset="-122"/>
                <a:ea typeface="微软雅黑" panose="020B0503020204020204" pitchFamily="34" charset="-122"/>
              </a:rPr>
              <a:t>图引自安天</a:t>
            </a:r>
            <a:r>
              <a:rPr lang="en-US" altLang="zh-CN" sz="800" dirty="0" smtClean="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对</a:t>
            </a:r>
            <a:r>
              <a:rPr lang="en-US" altLang="zh-CN" sz="800" dirty="0" err="1">
                <a:solidFill>
                  <a:schemeClr val="bg1"/>
                </a:solidFill>
                <a:latin typeface="微软雅黑" panose="020B0503020204020204" pitchFamily="34" charset="-122"/>
                <a:ea typeface="微软雅黑" panose="020B0503020204020204" pitchFamily="34" charset="-122"/>
              </a:rPr>
              <a:t>Stuxnet</a:t>
            </a:r>
            <a:r>
              <a:rPr lang="zh-CN" altLang="en-US" sz="800" dirty="0">
                <a:solidFill>
                  <a:schemeClr val="bg1"/>
                </a:solidFill>
                <a:latin typeface="微软雅黑" panose="020B0503020204020204" pitchFamily="34" charset="-122"/>
                <a:ea typeface="微软雅黑" panose="020B0503020204020204" pitchFamily="34" charset="-122"/>
              </a:rPr>
              <a:t>蠕虫攻击工业控制系统事件的综合报告</a:t>
            </a:r>
            <a:r>
              <a:rPr lang="en-US" altLang="zh-CN" sz="800" dirty="0" smtClean="0">
                <a:solidFill>
                  <a:schemeClr val="bg1"/>
                </a:solidFill>
                <a:latin typeface="微软雅黑" panose="020B0503020204020204" pitchFamily="34" charset="-122"/>
                <a:ea typeface="微软雅黑" panose="020B0503020204020204" pitchFamily="34" charset="-122"/>
              </a:rPr>
              <a:t>》</a:t>
            </a:r>
            <a:r>
              <a:rPr lang="zh-CN" altLang="en-US" sz="800" dirty="0" smtClean="0">
                <a:solidFill>
                  <a:schemeClr val="bg1"/>
                </a:solidFill>
                <a:latin typeface="微软雅黑" panose="020B0503020204020204" pitchFamily="34" charset="-122"/>
                <a:ea typeface="微软雅黑" panose="020B0503020204020204" pitchFamily="34" charset="-122"/>
              </a:rPr>
              <a:t>（</a:t>
            </a:r>
            <a:r>
              <a:rPr lang="en-US" altLang="zh-CN" sz="800" dirty="0" smtClean="0">
                <a:solidFill>
                  <a:schemeClr val="bg1"/>
                </a:solidFill>
                <a:latin typeface="微软雅黑" panose="020B0503020204020204" pitchFamily="34" charset="-122"/>
                <a:ea typeface="微软雅黑" panose="020B0503020204020204" pitchFamily="34" charset="-122"/>
              </a:rPr>
              <a:t>2010</a:t>
            </a:r>
            <a:r>
              <a:rPr lang="zh-CN" altLang="en-US" sz="800" dirty="0" smtClean="0">
                <a:solidFill>
                  <a:schemeClr val="bg1"/>
                </a:solidFill>
                <a:latin typeface="微软雅黑" panose="020B0503020204020204" pitchFamily="34" charset="-122"/>
                <a:ea typeface="微软雅黑" panose="020B0503020204020204" pitchFamily="34" charset="-122"/>
              </a:rPr>
              <a:t>年</a:t>
            </a:r>
            <a:r>
              <a:rPr lang="en-US" altLang="zh-CN" sz="800" dirty="0" smtClean="0">
                <a:solidFill>
                  <a:schemeClr val="bg1"/>
                </a:solidFill>
                <a:latin typeface="微软雅黑" panose="020B0503020204020204" pitchFamily="34" charset="-122"/>
                <a:ea typeface="微软雅黑" panose="020B0503020204020204" pitchFamily="34" charset="-122"/>
              </a:rPr>
              <a:t>9</a:t>
            </a:r>
            <a:r>
              <a:rPr lang="zh-CN" altLang="en-US" sz="800" dirty="0" smtClean="0">
                <a:solidFill>
                  <a:schemeClr val="bg1"/>
                </a:solidFill>
                <a:latin typeface="微软雅黑" panose="020B0503020204020204" pitchFamily="34" charset="-122"/>
                <a:ea typeface="微软雅黑" panose="020B0503020204020204" pitchFamily="34" charset="-122"/>
              </a:rPr>
              <a:t>月</a:t>
            </a:r>
            <a:r>
              <a:rPr lang="en-US" altLang="zh-CN" sz="800" dirty="0" smtClean="0">
                <a:solidFill>
                  <a:schemeClr val="bg1"/>
                </a:solidFill>
                <a:latin typeface="微软雅黑" panose="020B0503020204020204" pitchFamily="34" charset="-122"/>
                <a:ea typeface="微软雅黑" panose="020B0503020204020204" pitchFamily="34" charset="-122"/>
              </a:rPr>
              <a:t>27</a:t>
            </a:r>
            <a:r>
              <a:rPr lang="zh-CN" altLang="en-US" sz="800" smtClean="0">
                <a:solidFill>
                  <a:schemeClr val="bg1"/>
                </a:solidFill>
                <a:latin typeface="微软雅黑" panose="020B0503020204020204" pitchFamily="34" charset="-122"/>
                <a:ea typeface="微软雅黑" panose="020B0503020204020204" pitchFamily="34" charset="-122"/>
              </a:rPr>
              <a:t>日）</a:t>
            </a:r>
            <a:r>
              <a:rPr lang="zh-CN" altLang="en-US" sz="800" b="0" smtClean="0">
                <a:solidFill>
                  <a:schemeClr val="bg1"/>
                </a:solidFill>
                <a:latin typeface="微软雅黑" panose="020B0503020204020204" pitchFamily="34" charset="-122"/>
                <a:ea typeface="微软雅黑" panose="020B0503020204020204" pitchFamily="34" charset="-122"/>
              </a:rPr>
              <a:t>、</a:t>
            </a:r>
            <a:r>
              <a:rPr lang="zh-CN" altLang="en-US" sz="800" smtClean="0">
                <a:solidFill>
                  <a:schemeClr val="bg1"/>
                </a:solidFill>
                <a:latin typeface="微软雅黑" panose="020B0503020204020204" pitchFamily="34" charset="-122"/>
                <a:ea typeface="微软雅黑" panose="020B0503020204020204" pitchFamily="34" charset="-122"/>
              </a:rPr>
              <a:t>安天</a:t>
            </a:r>
            <a:r>
              <a:rPr lang="en-US" altLang="zh-CN" sz="800" dirty="0" smtClean="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对</a:t>
            </a:r>
            <a:r>
              <a:rPr lang="en-US" altLang="zh-CN" sz="800" dirty="0" err="1">
                <a:solidFill>
                  <a:schemeClr val="bg1"/>
                </a:solidFill>
                <a:latin typeface="微软雅黑" panose="020B0503020204020204" pitchFamily="34" charset="-122"/>
                <a:ea typeface="微软雅黑" panose="020B0503020204020204" pitchFamily="34" charset="-122"/>
              </a:rPr>
              <a:t>Stuxnet</a:t>
            </a:r>
            <a:r>
              <a:rPr lang="zh-CN" altLang="en-US" sz="800" dirty="0" smtClean="0">
                <a:solidFill>
                  <a:schemeClr val="bg1"/>
                </a:solidFill>
                <a:latin typeface="微软雅黑" panose="020B0503020204020204" pitchFamily="34" charset="-122"/>
                <a:ea typeface="微软雅黑" panose="020B0503020204020204" pitchFamily="34" charset="-122"/>
              </a:rPr>
              <a:t>的后续</a:t>
            </a:r>
            <a:r>
              <a:rPr lang="zh-CN" altLang="en-US" sz="800" dirty="0">
                <a:solidFill>
                  <a:schemeClr val="bg1"/>
                </a:solidFill>
                <a:latin typeface="微软雅黑" panose="020B0503020204020204" pitchFamily="34" charset="-122"/>
                <a:ea typeface="微软雅黑" panose="020B0503020204020204" pitchFamily="34" charset="-122"/>
              </a:rPr>
              <a:t>分析报告</a:t>
            </a:r>
            <a:r>
              <a:rPr lang="en-US" altLang="zh-CN" sz="800" dirty="0" smtClean="0">
                <a:solidFill>
                  <a:schemeClr val="bg1"/>
                </a:solidFill>
                <a:latin typeface="微软雅黑" panose="020B0503020204020204" pitchFamily="34" charset="-122"/>
                <a:ea typeface="微软雅黑" panose="020B0503020204020204" pitchFamily="34" charset="-122"/>
              </a:rPr>
              <a:t>》2010</a:t>
            </a:r>
            <a:r>
              <a:rPr lang="zh-CN" altLang="en-US" sz="800" dirty="0">
                <a:solidFill>
                  <a:schemeClr val="bg1"/>
                </a:solidFill>
                <a:latin typeface="微软雅黑" panose="020B0503020204020204" pitchFamily="34" charset="-122"/>
                <a:ea typeface="微软雅黑" panose="020B0503020204020204" pitchFamily="34" charset="-122"/>
              </a:rPr>
              <a:t>年</a:t>
            </a:r>
            <a:r>
              <a:rPr lang="en-US" altLang="zh-CN" sz="800" dirty="0">
                <a:solidFill>
                  <a:schemeClr val="bg1"/>
                </a:solidFill>
                <a:latin typeface="微软雅黑" panose="020B0503020204020204" pitchFamily="34" charset="-122"/>
                <a:ea typeface="微软雅黑" panose="020B0503020204020204" pitchFamily="34" charset="-122"/>
              </a:rPr>
              <a:t>10</a:t>
            </a:r>
            <a:r>
              <a:rPr lang="zh-CN" altLang="en-US" sz="800" dirty="0">
                <a:solidFill>
                  <a:schemeClr val="bg1"/>
                </a:solidFill>
                <a:latin typeface="微软雅黑" panose="020B0503020204020204" pitchFamily="34" charset="-122"/>
                <a:ea typeface="微软雅黑" panose="020B0503020204020204" pitchFamily="34" charset="-122"/>
              </a:rPr>
              <a:t>月</a:t>
            </a:r>
            <a:r>
              <a:rPr lang="en-US" altLang="zh-CN" sz="800">
                <a:solidFill>
                  <a:schemeClr val="bg1"/>
                </a:solidFill>
                <a:latin typeface="微软雅黑" panose="020B0503020204020204" pitchFamily="34" charset="-122"/>
                <a:ea typeface="微软雅黑" panose="020B0503020204020204" pitchFamily="34" charset="-122"/>
              </a:rPr>
              <a:t>11</a:t>
            </a:r>
            <a:r>
              <a:rPr lang="zh-CN" altLang="en-US" sz="800">
                <a:solidFill>
                  <a:schemeClr val="bg1"/>
                </a:solidFill>
                <a:latin typeface="微软雅黑" panose="020B0503020204020204" pitchFamily="34" charset="-122"/>
                <a:ea typeface="微软雅黑" panose="020B0503020204020204" pitchFamily="34" charset="-122"/>
              </a:rPr>
              <a:t>日、方程式组织</a:t>
            </a:r>
            <a:r>
              <a:rPr lang="en-US" altLang="zh-CN" sz="800">
                <a:solidFill>
                  <a:schemeClr val="bg1"/>
                </a:solidFill>
                <a:latin typeface="微软雅黑" panose="020B0503020204020204" pitchFamily="34" charset="-122"/>
                <a:ea typeface="微软雅黑" panose="020B0503020204020204" pitchFamily="34" charset="-122"/>
              </a:rPr>
              <a:t>EQUATION DRUG</a:t>
            </a:r>
            <a:r>
              <a:rPr lang="zh-CN" altLang="en-US" sz="800">
                <a:solidFill>
                  <a:schemeClr val="bg1"/>
                </a:solidFill>
                <a:latin typeface="微软雅黑" panose="020B0503020204020204" pitchFamily="34" charset="-122"/>
                <a:ea typeface="微软雅黑" panose="020B0503020204020204" pitchFamily="34" charset="-122"/>
              </a:rPr>
              <a:t>平台</a:t>
            </a:r>
            <a:r>
              <a:rPr lang="zh-CN" altLang="en-US" sz="800" smtClean="0">
                <a:solidFill>
                  <a:schemeClr val="bg1"/>
                </a:solidFill>
                <a:latin typeface="微软雅黑" panose="020B0503020204020204" pitchFamily="34" charset="-122"/>
                <a:ea typeface="微软雅黑" panose="020B0503020204020204" pitchFamily="34" charset="-122"/>
              </a:rPr>
              <a:t>解析</a:t>
            </a:r>
            <a:r>
              <a:rPr lang="zh-CN" altLang="en-US" sz="800">
                <a:solidFill>
                  <a:schemeClr val="bg1"/>
                </a:solidFill>
                <a:latin typeface="微软雅黑" panose="020B0503020204020204" pitchFamily="34" charset="-122"/>
                <a:ea typeface="微软雅黑" panose="020B0503020204020204" pitchFamily="34" charset="-122"/>
              </a:rPr>
              <a:t>（</a:t>
            </a:r>
            <a:r>
              <a:rPr lang="en-US" altLang="zh-CN" sz="800">
                <a:solidFill>
                  <a:schemeClr val="bg1"/>
                </a:solidFill>
                <a:latin typeface="微软雅黑" panose="020B0503020204020204" pitchFamily="34" charset="-122"/>
                <a:ea typeface="微软雅黑" panose="020B0503020204020204" pitchFamily="34" charset="-122"/>
              </a:rPr>
              <a:t>2017</a:t>
            </a:r>
            <a:r>
              <a:rPr lang="zh-CN" altLang="zh-CN" sz="800">
                <a:solidFill>
                  <a:schemeClr val="bg1"/>
                </a:solidFill>
                <a:latin typeface="微软雅黑" panose="020B0503020204020204" pitchFamily="34" charset="-122"/>
                <a:ea typeface="微软雅黑" panose="020B0503020204020204" pitchFamily="34" charset="-122"/>
              </a:rPr>
              <a:t>年</a:t>
            </a:r>
            <a:r>
              <a:rPr lang="en-US" altLang="zh-CN" sz="800">
                <a:solidFill>
                  <a:schemeClr val="bg1"/>
                </a:solidFill>
                <a:latin typeface="微软雅黑" panose="020B0503020204020204" pitchFamily="34" charset="-122"/>
                <a:ea typeface="微软雅黑" panose="020B0503020204020204" pitchFamily="34" charset="-122"/>
              </a:rPr>
              <a:t>1</a:t>
            </a:r>
            <a:r>
              <a:rPr lang="zh-CN" altLang="zh-CN" sz="800">
                <a:solidFill>
                  <a:schemeClr val="bg1"/>
                </a:solidFill>
                <a:latin typeface="微软雅黑" panose="020B0503020204020204" pitchFamily="34" charset="-122"/>
                <a:ea typeface="微软雅黑" panose="020B0503020204020204" pitchFamily="34" charset="-122"/>
              </a:rPr>
              <a:t>月</a:t>
            </a:r>
            <a:r>
              <a:rPr lang="en-US" altLang="zh-CN" sz="800">
                <a:solidFill>
                  <a:schemeClr val="bg1"/>
                </a:solidFill>
                <a:latin typeface="微软雅黑" panose="020B0503020204020204" pitchFamily="34" charset="-122"/>
                <a:ea typeface="微软雅黑" panose="020B0503020204020204" pitchFamily="34" charset="-122"/>
              </a:rPr>
              <a:t>25</a:t>
            </a:r>
            <a:r>
              <a:rPr lang="zh-CN" altLang="zh-CN" sz="800">
                <a:solidFill>
                  <a:schemeClr val="bg1"/>
                </a:solidFill>
                <a:latin typeface="微软雅黑" panose="020B0503020204020204" pitchFamily="34" charset="-122"/>
                <a:ea typeface="微软雅黑" panose="020B0503020204020204" pitchFamily="34" charset="-122"/>
              </a:rPr>
              <a:t>日</a:t>
            </a:r>
            <a:r>
              <a:rPr lang="zh-CN" altLang="en-US" sz="800">
                <a:solidFill>
                  <a:schemeClr val="bg1"/>
                </a:solidFill>
                <a:latin typeface="微软雅黑" panose="020B0503020204020204" pitchFamily="34" charset="-122"/>
                <a:ea typeface="微软雅黑" panose="020B0503020204020204" pitchFamily="34" charset="-122"/>
              </a:rPr>
              <a:t>版本）</a:t>
            </a:r>
            <a:endParaRPr lang="en-US" altLang="zh-CN" sz="8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7958595" y="596556"/>
            <a:ext cx="2816425" cy="1872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51055557"/>
              </p:ext>
            </p:extLst>
          </p:nvPr>
        </p:nvGraphicFramePr>
        <p:xfrm>
          <a:off x="8020959" y="619227"/>
          <a:ext cx="1730168" cy="1826874"/>
        </p:xfrm>
        <a:graphic>
          <a:graphicData uri="http://schemas.openxmlformats.org/presentationml/2006/ole">
            <mc:AlternateContent xmlns:mc="http://schemas.openxmlformats.org/markup-compatibility/2006">
              <mc:Choice xmlns:v="urn:schemas-microsoft-com:vml" Requires="v">
                <p:oleObj spid="_x0000_s1071" name="Visio" r:id="rId5" imgW="6819776" imgH="6486457" progId="Visio.Drawing.11">
                  <p:embed/>
                </p:oleObj>
              </mc:Choice>
              <mc:Fallback>
                <p:oleObj name="Visio" r:id="rId5" imgW="6819776" imgH="6486457" progId="Visio.Drawing.11">
                  <p:embed/>
                  <p:pic>
                    <p:nvPicPr>
                      <p:cNvPr id="3" name="对象 2"/>
                      <p:cNvPicPr>
                        <a:picLocks noChangeAspect="1" noChangeArrowheads="1"/>
                      </p:cNvPicPr>
                      <p:nvPr/>
                    </p:nvPicPr>
                    <p:blipFill>
                      <a:blip r:embed="rId6"/>
                      <a:srcRect/>
                      <a:stretch>
                        <a:fillRect/>
                      </a:stretch>
                    </p:blipFill>
                    <p:spPr bwMode="auto">
                      <a:xfrm>
                        <a:off x="8020959" y="619227"/>
                        <a:ext cx="1730168" cy="1826874"/>
                      </a:xfrm>
                      <a:prstGeom prst="rect">
                        <a:avLst/>
                      </a:prstGeom>
                      <a:solidFill>
                        <a:schemeClr val="bg1"/>
                      </a:solidFill>
                      <a:ln>
                        <a:noFill/>
                      </a:ln>
                      <a:extLst/>
                    </p:spPr>
                  </p:pic>
                </p:oleObj>
              </mc:Fallback>
            </mc:AlternateContent>
          </a:graphicData>
        </a:graphic>
      </p:graphicFrame>
      <p:sp>
        <p:nvSpPr>
          <p:cNvPr id="7" name="文本框 6"/>
          <p:cNvSpPr txBox="1"/>
          <p:nvPr/>
        </p:nvSpPr>
        <p:spPr>
          <a:xfrm>
            <a:off x="9565655" y="695013"/>
            <a:ext cx="1209365" cy="584775"/>
          </a:xfrm>
          <a:prstGeom prst="rect">
            <a:avLst/>
          </a:prstGeom>
          <a:noFill/>
        </p:spPr>
        <p:txBody>
          <a:bodyPr wrap="square" rtlCol="0">
            <a:spAutoFit/>
          </a:bodyPr>
          <a:lstStyle/>
          <a:p>
            <a:r>
              <a:rPr lang="zh-CN" altLang="en-US" sz="800" dirty="0" smtClean="0"/>
              <a:t>将样本丢给沙箱在成为一种规定动作的时候，也容易导致一种惰性的、不负责任的开始。</a:t>
            </a:r>
            <a:endParaRPr lang="zh-CN" altLang="en-US" sz="800" dirty="0"/>
          </a:p>
        </p:txBody>
      </p:sp>
      <p:sp>
        <p:nvSpPr>
          <p:cNvPr id="8" name="TextBox 5"/>
          <p:cNvSpPr txBox="1"/>
          <p:nvPr/>
        </p:nvSpPr>
        <p:spPr>
          <a:xfrm>
            <a:off x="8492062" y="1931120"/>
            <a:ext cx="1771011" cy="609644"/>
          </a:xfrm>
          <a:prstGeom prst="rect">
            <a:avLst/>
          </a:prstGeom>
          <a:noFill/>
        </p:spPr>
        <p:txBody>
          <a:bodyPr wrap="square" lIns="85588" tIns="42794" rIns="85588" bIns="42794" rtlCol="0">
            <a:spAutoFit/>
          </a:bodyPr>
          <a:lstStyle/>
          <a:p>
            <a:pPr>
              <a:spcAft>
                <a:spcPts val="562"/>
              </a:spcAft>
            </a:pPr>
            <a:r>
              <a:rPr lang="zh-CN" altLang="zh-CN" sz="800" dirty="0">
                <a:latin typeface="+mn-ea"/>
              </a:rPr>
              <a:t>偏移</a:t>
            </a:r>
            <a:r>
              <a:rPr lang="en-US" altLang="zh-CN" sz="800" dirty="0">
                <a:latin typeface="+mn-ea"/>
              </a:rPr>
              <a:t>0x6c</a:t>
            </a:r>
            <a:r>
              <a:rPr lang="zh-CN" altLang="zh-CN" sz="800" dirty="0">
                <a:latin typeface="+mn-ea"/>
              </a:rPr>
              <a:t>、</a:t>
            </a:r>
            <a:r>
              <a:rPr lang="en-US" altLang="zh-CN" sz="800" dirty="0">
                <a:latin typeface="+mn-ea"/>
              </a:rPr>
              <a:t>0x70</a:t>
            </a:r>
            <a:r>
              <a:rPr lang="zh-CN" altLang="zh-CN" sz="800" dirty="0">
                <a:latin typeface="+mn-ea"/>
              </a:rPr>
              <a:t>、</a:t>
            </a:r>
            <a:r>
              <a:rPr lang="en-US" altLang="zh-CN" sz="800" dirty="0">
                <a:solidFill>
                  <a:srgbClr val="FF0000"/>
                </a:solidFill>
                <a:latin typeface="+mn-ea"/>
              </a:rPr>
              <a:t>0xc8</a:t>
            </a:r>
            <a:r>
              <a:rPr lang="zh-CN" altLang="zh-CN" sz="800" dirty="0">
                <a:solidFill>
                  <a:srgbClr val="FF0000"/>
                </a:solidFill>
                <a:latin typeface="+mn-ea"/>
              </a:rPr>
              <a:t>处</a:t>
            </a:r>
            <a:r>
              <a:rPr lang="zh-CN" altLang="zh-CN" sz="800" dirty="0">
                <a:latin typeface="+mn-ea"/>
              </a:rPr>
              <a:t>的标记位</a:t>
            </a:r>
          </a:p>
          <a:p>
            <a:pPr>
              <a:spcAft>
                <a:spcPts val="562"/>
              </a:spcAft>
            </a:pPr>
            <a:r>
              <a:rPr lang="zh-CN" altLang="zh-CN" sz="800" dirty="0">
                <a:latin typeface="+mn-ea"/>
              </a:rPr>
              <a:t>偏移</a:t>
            </a:r>
            <a:r>
              <a:rPr lang="en-US" altLang="zh-CN" sz="800" dirty="0">
                <a:latin typeface="+mn-ea"/>
              </a:rPr>
              <a:t>0x78</a:t>
            </a:r>
            <a:r>
              <a:rPr lang="zh-CN" altLang="zh-CN" sz="800" dirty="0">
                <a:latin typeface="+mn-ea"/>
              </a:rPr>
              <a:t>、</a:t>
            </a:r>
            <a:r>
              <a:rPr lang="en-US" altLang="zh-CN" sz="800" dirty="0">
                <a:latin typeface="+mn-ea"/>
              </a:rPr>
              <a:t>0x7c</a:t>
            </a:r>
            <a:r>
              <a:rPr lang="zh-CN" altLang="zh-CN" sz="800" dirty="0">
                <a:latin typeface="+mn-ea"/>
              </a:rPr>
              <a:t>处的时间戳</a:t>
            </a:r>
          </a:p>
          <a:p>
            <a:pPr>
              <a:spcAft>
                <a:spcPts val="562"/>
              </a:spcAft>
            </a:pPr>
            <a:r>
              <a:rPr lang="zh-CN" altLang="zh-CN" sz="800" dirty="0">
                <a:latin typeface="+mn-ea"/>
              </a:rPr>
              <a:t>偏移</a:t>
            </a:r>
            <a:r>
              <a:rPr lang="en-US" altLang="zh-CN" sz="800" dirty="0">
                <a:latin typeface="+mn-ea"/>
              </a:rPr>
              <a:t>0x80</a:t>
            </a:r>
            <a:r>
              <a:rPr lang="zh-CN" altLang="zh-CN" sz="800" dirty="0">
                <a:latin typeface="+mn-ea"/>
              </a:rPr>
              <a:t>、</a:t>
            </a:r>
            <a:r>
              <a:rPr lang="en-US" altLang="zh-CN" sz="800" dirty="0">
                <a:latin typeface="+mn-ea"/>
              </a:rPr>
              <a:t>0x84</a:t>
            </a:r>
            <a:r>
              <a:rPr lang="zh-CN" altLang="zh-CN" sz="800" dirty="0">
                <a:latin typeface="+mn-ea"/>
              </a:rPr>
              <a:t>处的数值</a:t>
            </a:r>
            <a:endParaRPr lang="zh-CN" altLang="en-US" sz="800" dirty="0">
              <a:latin typeface="+mn-ea"/>
            </a:endParaRPr>
          </a:p>
        </p:txBody>
      </p:sp>
      <p:sp>
        <p:nvSpPr>
          <p:cNvPr id="11" name="矩形 10"/>
          <p:cNvSpPr/>
          <p:nvPr/>
        </p:nvSpPr>
        <p:spPr bwMode="auto">
          <a:xfrm>
            <a:off x="8111758" y="2181808"/>
            <a:ext cx="380304" cy="149422"/>
          </a:xfrm>
          <a:prstGeom prst="rect">
            <a:avLst/>
          </a:prstGeom>
          <a:noFill/>
          <a:ln w="19050" cap="flat" cmpd="sng" algn="ctr">
            <a:solidFill>
              <a:srgbClr val="FF0000"/>
            </a:solidFill>
            <a:prstDash val="solid"/>
            <a:round/>
            <a:headEnd type="none" w="med" len="med"/>
            <a:tailEnd type="none" w="med" len="med"/>
          </a:ln>
          <a:effectLst/>
        </p:spPr>
        <p:txBody>
          <a:bodyPr vert="horz" wrap="square" lIns="85588" tIns="42794" rIns="85588" bIns="42794" numCol="1" rtlCol="0" anchor="t" anchorCtr="0" compatLnSpc="1">
            <a:prstTxWarp prst="textNoShape">
              <a:avLst/>
            </a:prstTxWarp>
          </a:bodyPr>
          <a:lstStyle/>
          <a:p>
            <a:pPr algn="r" fontAlgn="base">
              <a:spcBef>
                <a:spcPct val="0"/>
              </a:spcBef>
              <a:spcAft>
                <a:spcPct val="0"/>
              </a:spcAft>
            </a:pPr>
            <a:endParaRPr lang="zh-CN" altLang="en-US" sz="2160" b="1">
              <a:latin typeface="Arial" charset="0"/>
            </a:endParaRPr>
          </a:p>
        </p:txBody>
      </p:sp>
      <p:pic>
        <p:nvPicPr>
          <p:cNvPr id="12" name="Picture 2" descr="积木拼图（修改17012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16656" y="592965"/>
            <a:ext cx="2389459" cy="184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36523" y="625071"/>
            <a:ext cx="2568581" cy="1856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14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载荷检测引擎：从检测器到检测分析器</a:t>
            </a:r>
          </a:p>
        </p:txBody>
      </p:sp>
      <p:pic>
        <p:nvPicPr>
          <p:cNvPr id="3" name="图片 2" title="引擎向量"/>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6876" y="596108"/>
            <a:ext cx="1466774" cy="185484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4295" y="1504966"/>
            <a:ext cx="2135442" cy="554482"/>
          </a:xfrm>
          <a:prstGeom prst="rect">
            <a:avLst/>
          </a:prstGeom>
        </p:spPr>
      </p:pic>
      <p:sp>
        <p:nvSpPr>
          <p:cNvPr id="5" name="文本框 4"/>
          <p:cNvSpPr txBox="1"/>
          <p:nvPr/>
        </p:nvSpPr>
        <p:spPr>
          <a:xfrm>
            <a:off x="3956876" y="2336313"/>
            <a:ext cx="1466774"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sz="800" b="1">
                <a:solidFill>
                  <a:schemeClr val="bg1"/>
                </a:solidFill>
                <a:latin typeface="微软雅黑" panose="020B0503020204020204" pitchFamily="34" charset="-122"/>
                <a:ea typeface="微软雅黑" panose="020B0503020204020204" pitchFamily="34" charset="-122"/>
              </a:defRPr>
            </a:lvl1pPr>
          </a:lstStyle>
          <a:p>
            <a:r>
              <a:rPr lang="zh-CN" altLang="en-US" dirty="0"/>
              <a:t>安天下一代威胁检测</a:t>
            </a:r>
            <a:r>
              <a:rPr lang="zh-CN" altLang="en-US"/>
              <a:t>引擎</a:t>
            </a:r>
            <a:r>
              <a:rPr lang="zh-CN" altLang="en-US" smtClean="0"/>
              <a:t>的结果输出</a:t>
            </a:r>
            <a:endParaRPr lang="zh-CN" altLang="en-US" dirty="0"/>
          </a:p>
        </p:txBody>
      </p:sp>
      <p:sp>
        <p:nvSpPr>
          <p:cNvPr id="6" name="文本框 5"/>
          <p:cNvSpPr txBox="1"/>
          <p:nvPr/>
        </p:nvSpPr>
        <p:spPr>
          <a:xfrm>
            <a:off x="1693857" y="2104952"/>
            <a:ext cx="2135442" cy="215444"/>
          </a:xfrm>
          <a:prstGeom prst="rect">
            <a:avLst/>
          </a:prstGeom>
          <a:solidFill>
            <a:srgbClr val="45B664"/>
          </a:solidFill>
          <a:ln>
            <a:noFill/>
          </a:ln>
        </p:spPr>
        <p:txBody>
          <a:bodyPr wrap="square" rtlCol="0" anchor="ctr">
            <a:spAutoFit/>
          </a:bodyPr>
          <a:lstStyle>
            <a:defPPr>
              <a:defRPr lang="zh-CN"/>
            </a:defPPr>
            <a:lvl1pPr algn="ctr">
              <a:defRPr sz="800" b="1">
                <a:solidFill>
                  <a:schemeClr val="bg1"/>
                </a:solidFill>
                <a:latin typeface="微软雅黑" panose="020B0503020204020204" pitchFamily="34" charset="-122"/>
                <a:ea typeface="微软雅黑" panose="020B0503020204020204" pitchFamily="34" charset="-122"/>
              </a:defRPr>
            </a:lvl1pPr>
          </a:lstStyle>
          <a:p>
            <a:r>
              <a:rPr lang="zh-CN" altLang="en-US" smtClean="0"/>
              <a:t>某传统检测</a:t>
            </a:r>
            <a:r>
              <a:rPr lang="zh-CN" altLang="en-US" dirty="0"/>
              <a:t>引擎输出</a:t>
            </a:r>
          </a:p>
        </p:txBody>
      </p:sp>
      <p:graphicFrame>
        <p:nvGraphicFramePr>
          <p:cNvPr id="8" name="表格 7"/>
          <p:cNvGraphicFramePr>
            <a:graphicFrameLocks noGrp="1"/>
          </p:cNvGraphicFramePr>
          <p:nvPr>
            <p:extLst>
              <p:ext uri="{D42A27DB-BD31-4B8C-83A1-F6EECF244321}">
                <p14:modId xmlns:p14="http://schemas.microsoft.com/office/powerpoint/2010/main" val="249314164"/>
              </p:ext>
            </p:extLst>
          </p:nvPr>
        </p:nvGraphicFramePr>
        <p:xfrm>
          <a:off x="5575296" y="1116112"/>
          <a:ext cx="2135442" cy="1232928"/>
        </p:xfrm>
        <a:graphic>
          <a:graphicData uri="http://schemas.openxmlformats.org/drawingml/2006/table">
            <a:tbl>
              <a:tblPr firstRow="1" bandRow="1">
                <a:tableStyleId>{5C22544A-7EE6-4342-B048-85BDC9FD1C3A}</a:tableStyleId>
              </a:tblPr>
              <a:tblGrid>
                <a:gridCol w="1303328">
                  <a:extLst>
                    <a:ext uri="{9D8B030D-6E8A-4147-A177-3AD203B41FA5}">
                      <a16:colId xmlns:a16="http://schemas.microsoft.com/office/drawing/2014/main" xmlns="" val="2092173932"/>
                    </a:ext>
                  </a:extLst>
                </a:gridCol>
                <a:gridCol w="832114">
                  <a:extLst>
                    <a:ext uri="{9D8B030D-6E8A-4147-A177-3AD203B41FA5}">
                      <a16:colId xmlns:a16="http://schemas.microsoft.com/office/drawing/2014/main" xmlns="" val="1902340865"/>
                    </a:ext>
                  </a:extLst>
                </a:gridCol>
              </a:tblGrid>
              <a:tr h="90010">
                <a:tc>
                  <a:txBody>
                    <a:bodyPr/>
                    <a:lstStyle/>
                    <a:p>
                      <a:r>
                        <a:rPr lang="zh-CN" altLang="en-US" sz="600" dirty="0" smtClean="0"/>
                        <a:t>向量信息</a:t>
                      </a:r>
                      <a:endParaRPr lang="zh-CN" altLang="en-US" sz="600" dirty="0"/>
                    </a:p>
                  </a:txBody>
                  <a:tcPr marL="62675" marR="62675" marT="31338" marB="31338"/>
                </a:tc>
                <a:tc>
                  <a:txBody>
                    <a:bodyPr/>
                    <a:lstStyle/>
                    <a:p>
                      <a:r>
                        <a:rPr lang="zh-CN" altLang="en-US" sz="600" dirty="0" smtClean="0"/>
                        <a:t>说明</a:t>
                      </a:r>
                      <a:endParaRPr lang="zh-CN" altLang="en-US" sz="600" dirty="0"/>
                    </a:p>
                  </a:txBody>
                  <a:tcPr marL="62675" marR="62675" marT="31338" marB="31338"/>
                </a:tc>
                <a:extLst>
                  <a:ext uri="{0D108BD9-81ED-4DB2-BD59-A6C34878D82A}">
                    <a16:rowId xmlns:a16="http://schemas.microsoft.com/office/drawing/2014/main" xmlns="" val="1180355573"/>
                  </a:ext>
                </a:extLst>
              </a:tr>
              <a:tr h="90010">
                <a:tc>
                  <a:txBody>
                    <a:bodyPr/>
                    <a:lstStyle/>
                    <a:p>
                      <a:r>
                        <a:rPr lang="zh-CN" altLang="en-US" sz="600" dirty="0" smtClean="0"/>
                        <a:t>xrom672.ddns.net:1604</a:t>
                      </a:r>
                      <a:endParaRPr lang="zh-CN" altLang="en-US" sz="600" dirty="0"/>
                    </a:p>
                  </a:txBody>
                  <a:tcPr marL="62675" marR="62675" marT="31338" marB="31338"/>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600" dirty="0" smtClean="0"/>
                        <a:t>C</a:t>
                      </a:r>
                      <a:r>
                        <a:rPr lang="zh-CN" altLang="en-US" sz="600" dirty="0" smtClean="0"/>
                        <a:t>2信息</a:t>
                      </a:r>
                    </a:p>
                  </a:txBody>
                  <a:tcPr marL="62675" marR="62675" marT="31338" marB="31338"/>
                </a:tc>
                <a:extLst>
                  <a:ext uri="{0D108BD9-81ED-4DB2-BD59-A6C34878D82A}">
                    <a16:rowId xmlns:a16="http://schemas.microsoft.com/office/drawing/2014/main" xmlns="" val="3475509323"/>
                  </a:ext>
                </a:extLst>
              </a:tr>
              <a:tr h="90010">
                <a:tc>
                  <a:txBody>
                    <a:bodyPr/>
                    <a:lstStyle/>
                    <a:p>
                      <a:r>
                        <a:rPr lang="zh-CN" altLang="en-US" sz="600" dirty="0" smtClean="0"/>
                        <a:t>qx11.versiongamma.com:1701</a:t>
                      </a:r>
                      <a:endParaRPr lang="zh-CN" altLang="en-US" sz="600" dirty="0"/>
                    </a:p>
                  </a:txBody>
                  <a:tcPr marL="62675" marR="62675" marT="31338" marB="31338"/>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600" dirty="0" smtClean="0"/>
                        <a:t>C</a:t>
                      </a:r>
                      <a:r>
                        <a:rPr lang="zh-CN" altLang="en-US" sz="600" dirty="0" smtClean="0"/>
                        <a:t>2信息</a:t>
                      </a:r>
                    </a:p>
                  </a:txBody>
                  <a:tcPr marL="62675" marR="62675" marT="31338" marB="31338"/>
                </a:tc>
                <a:extLst>
                  <a:ext uri="{0D108BD9-81ED-4DB2-BD59-A6C34878D82A}">
                    <a16:rowId xmlns:a16="http://schemas.microsoft.com/office/drawing/2014/main" xmlns="" val="490707260"/>
                  </a:ext>
                </a:extLst>
              </a:tr>
              <a:tr h="90010">
                <a:tc>
                  <a:txBody>
                    <a:bodyPr/>
                    <a:lstStyle/>
                    <a:p>
                      <a:r>
                        <a:rPr lang="zh-CN" altLang="en-US" sz="600" dirty="0" smtClean="0"/>
                        <a:t>Process32First</a:t>
                      </a:r>
                      <a:endParaRPr lang="zh-CN" altLang="en-US" sz="600" dirty="0"/>
                    </a:p>
                  </a:txBody>
                  <a:tcPr marL="62675" marR="62675" marT="31338" marB="31338"/>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600" dirty="0" smtClean="0"/>
                        <a:t>枚举进程行为</a:t>
                      </a:r>
                    </a:p>
                  </a:txBody>
                  <a:tcPr marL="62675" marR="62675" marT="31338" marB="31338"/>
                </a:tc>
                <a:extLst>
                  <a:ext uri="{0D108BD9-81ED-4DB2-BD59-A6C34878D82A}">
                    <a16:rowId xmlns:a16="http://schemas.microsoft.com/office/drawing/2014/main" xmlns="" val="3665143447"/>
                  </a:ext>
                </a:extLst>
              </a:tr>
              <a:tr h="90010">
                <a:tc>
                  <a:txBody>
                    <a:bodyPr/>
                    <a:lstStyle/>
                    <a:p>
                      <a:r>
                        <a:rPr lang="zh-CN" altLang="en-US" sz="600" dirty="0" smtClean="0"/>
                        <a:t>Process32Next</a:t>
                      </a:r>
                      <a:endParaRPr lang="zh-CN" altLang="en-US" sz="600" dirty="0"/>
                    </a:p>
                  </a:txBody>
                  <a:tcPr marL="62675" marR="62675" marT="31338" marB="31338"/>
                </a:tc>
                <a:tc>
                  <a:txBody>
                    <a:bodyPr/>
                    <a:lstStyle/>
                    <a:p>
                      <a:r>
                        <a:rPr lang="zh-CN" altLang="en-US" sz="600" dirty="0" smtClean="0"/>
                        <a:t>枚举进程行为</a:t>
                      </a:r>
                      <a:endParaRPr lang="zh-CN" altLang="en-US" sz="600" dirty="0"/>
                    </a:p>
                  </a:txBody>
                  <a:tcPr marL="62675" marR="62675" marT="31338" marB="31338"/>
                </a:tc>
                <a:extLst>
                  <a:ext uri="{0D108BD9-81ED-4DB2-BD59-A6C34878D82A}">
                    <a16:rowId xmlns:a16="http://schemas.microsoft.com/office/drawing/2014/main" xmlns="" val="3824770152"/>
                  </a:ext>
                </a:extLst>
              </a:tr>
              <a:tr h="90010">
                <a:tc>
                  <a:txBody>
                    <a:bodyPr/>
                    <a:lstStyle/>
                    <a:p>
                      <a:r>
                        <a:rPr lang="zh-CN" altLang="en-US" sz="600" dirty="0" smtClean="0"/>
                        <a:t>WriteProcessMemory</a:t>
                      </a:r>
                      <a:endParaRPr lang="zh-CN" altLang="en-US" sz="600" dirty="0"/>
                    </a:p>
                  </a:txBody>
                  <a:tcPr marL="62675" marR="62675" marT="31338" marB="31338"/>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600" dirty="0" smtClean="0"/>
                        <a:t>进程注入</a:t>
                      </a:r>
                    </a:p>
                  </a:txBody>
                  <a:tcPr marL="62675" marR="62675" marT="31338" marB="31338"/>
                </a:tc>
                <a:extLst>
                  <a:ext uri="{0D108BD9-81ED-4DB2-BD59-A6C34878D82A}">
                    <a16:rowId xmlns:a16="http://schemas.microsoft.com/office/drawing/2014/main" xmlns="" val="1117836189"/>
                  </a:ext>
                </a:extLst>
              </a:tr>
              <a:tr h="90010">
                <a:tc>
                  <a:txBody>
                    <a:bodyPr/>
                    <a:lstStyle/>
                    <a:p>
                      <a:r>
                        <a:rPr lang="zh-CN" altLang="en-US" sz="600" dirty="0" smtClean="0"/>
                        <a:t>InternetOpenUrlA</a:t>
                      </a:r>
                      <a:endParaRPr lang="zh-CN" altLang="en-US" sz="600" dirty="0"/>
                    </a:p>
                  </a:txBody>
                  <a:tcPr marL="62675" marR="62675" marT="31338" marB="31338"/>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600" dirty="0" smtClean="0"/>
                        <a:t>HTTP</a:t>
                      </a:r>
                      <a:r>
                        <a:rPr lang="zh-CN" altLang="en-US" sz="600" dirty="0" smtClean="0"/>
                        <a:t>通信</a:t>
                      </a:r>
                    </a:p>
                  </a:txBody>
                  <a:tcPr marL="62675" marR="62675" marT="31338" marB="31338"/>
                </a:tc>
                <a:extLst>
                  <a:ext uri="{0D108BD9-81ED-4DB2-BD59-A6C34878D82A}">
                    <a16:rowId xmlns:a16="http://schemas.microsoft.com/office/drawing/2014/main" xmlns="" val="1216494810"/>
                  </a:ext>
                </a:extLst>
              </a:tr>
              <a:tr h="90010">
                <a:tc>
                  <a:txBody>
                    <a:bodyPr/>
                    <a:lstStyle/>
                    <a:p>
                      <a:r>
                        <a:rPr lang="zh-CN" altLang="en-US" sz="600" dirty="0" smtClean="0"/>
                        <a:t>UDPFLOOD</a:t>
                      </a:r>
                      <a:endParaRPr lang="zh-CN" altLang="en-US" sz="600" dirty="0"/>
                    </a:p>
                  </a:txBody>
                  <a:tcPr marL="62675" marR="62675" marT="31338" marB="31338"/>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600" dirty="0" smtClean="0"/>
                        <a:t>UDP F</a:t>
                      </a:r>
                      <a:r>
                        <a:rPr lang="zh-CN" altLang="en-US" sz="600" dirty="0" smtClean="0"/>
                        <a:t>lood攻击</a:t>
                      </a:r>
                    </a:p>
                  </a:txBody>
                  <a:tcPr marL="62675" marR="62675" marT="31338" marB="31338"/>
                </a:tc>
                <a:extLst>
                  <a:ext uri="{0D108BD9-81ED-4DB2-BD59-A6C34878D82A}">
                    <a16:rowId xmlns:a16="http://schemas.microsoft.com/office/drawing/2014/main" xmlns="" val="194405042"/>
                  </a:ext>
                </a:extLst>
              </a:tr>
            </a:tbl>
          </a:graphicData>
        </a:graphic>
      </p:graphicFrame>
      <p:sp>
        <p:nvSpPr>
          <p:cNvPr id="9" name="文本框 8"/>
          <p:cNvSpPr txBox="1"/>
          <p:nvPr/>
        </p:nvSpPr>
        <p:spPr>
          <a:xfrm>
            <a:off x="5567929" y="2316490"/>
            <a:ext cx="2150176" cy="21544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sz="800" b="1">
                <a:solidFill>
                  <a:schemeClr val="bg1"/>
                </a:solidFill>
                <a:latin typeface="微软雅黑" panose="020B0503020204020204" pitchFamily="34" charset="-122"/>
                <a:ea typeface="微软雅黑" panose="020B0503020204020204" pitchFamily="34" charset="-122"/>
              </a:defRPr>
            </a:lvl1pPr>
          </a:lstStyle>
          <a:p>
            <a:r>
              <a:rPr lang="zh-CN" altLang="en-US" dirty="0"/>
              <a:t>从向量提取向知识标签的转化</a:t>
            </a:r>
          </a:p>
        </p:txBody>
      </p:sp>
      <p:sp>
        <p:nvSpPr>
          <p:cNvPr id="10" name="矩形 9"/>
          <p:cNvSpPr/>
          <p:nvPr/>
        </p:nvSpPr>
        <p:spPr>
          <a:xfrm>
            <a:off x="1512268" y="651030"/>
            <a:ext cx="2543710" cy="794064"/>
          </a:xfrm>
          <a:prstGeom prst="rect">
            <a:avLst/>
          </a:prstGeom>
        </p:spPr>
        <p:txBody>
          <a:bodyPr wrap="square">
            <a:spAutoFit/>
          </a:bodyPr>
          <a:lstStyle/>
          <a:p>
            <a:r>
              <a:rPr lang="zh-CN" altLang="en-US" sz="800" b="1" smtClean="0">
                <a:solidFill>
                  <a:schemeClr val="bg1"/>
                </a:solidFill>
                <a:latin typeface="微软雅黑" panose="020B0503020204020204" pitchFamily="34" charset="-122"/>
                <a:ea typeface="微软雅黑" panose="020B0503020204020204" pitchFamily="34" charset="-122"/>
              </a:rPr>
              <a:t>可检测实例：</a:t>
            </a:r>
            <a:endParaRPr lang="en-US" altLang="zh-CN" sz="800" b="1" smtClean="0">
              <a:solidFill>
                <a:schemeClr val="bg1"/>
              </a:solidFill>
              <a:latin typeface="微软雅黑" panose="020B0503020204020204" pitchFamily="34" charset="-122"/>
              <a:ea typeface="微软雅黑" panose="020B0503020204020204" pitchFamily="34" charset="-122"/>
            </a:endParaRPr>
          </a:p>
          <a:p>
            <a:r>
              <a:rPr lang="zh-CN" altLang="en-US" sz="800" b="1" smtClean="0">
                <a:solidFill>
                  <a:schemeClr val="bg1"/>
                </a:solidFill>
                <a:latin typeface="微软雅黑" panose="020B0503020204020204" pitchFamily="34" charset="-122"/>
                <a:ea typeface="微软雅黑" panose="020B0503020204020204" pitchFamily="34" charset="-122"/>
              </a:rPr>
              <a:t>Trojan</a:t>
            </a:r>
            <a:r>
              <a:rPr lang="zh-CN" altLang="en-US" sz="800" b="1" dirty="0">
                <a:solidFill>
                  <a:schemeClr val="bg1"/>
                </a:solidFill>
                <a:latin typeface="微软雅黑" panose="020B0503020204020204" pitchFamily="34" charset="-122"/>
                <a:ea typeface="微软雅黑" panose="020B0503020204020204" pitchFamily="34" charset="-122"/>
              </a:rPr>
              <a:t>[Backdoor]/Win32.DarkKomet</a:t>
            </a:r>
            <a:endParaRPr lang="en-US" altLang="zh-CN" sz="800" b="1" dirty="0">
              <a:solidFill>
                <a:schemeClr val="bg1"/>
              </a:solidFill>
              <a:latin typeface="微软雅黑" panose="020B0503020204020204" pitchFamily="34" charset="-122"/>
              <a:ea typeface="微软雅黑" panose="020B0503020204020204" pitchFamily="34" charset="-122"/>
            </a:endParaRPr>
          </a:p>
          <a:p>
            <a:r>
              <a:rPr lang="en-US" altLang="zh-CN" sz="800" b="1" dirty="0">
                <a:solidFill>
                  <a:schemeClr val="bg1"/>
                </a:solidFill>
                <a:latin typeface="微软雅黑" panose="020B0503020204020204" pitchFamily="34" charset="-122"/>
                <a:ea typeface="微软雅黑" panose="020B0503020204020204" pitchFamily="34" charset="-122"/>
              </a:rPr>
              <a:t>MD5:DA78CFC62F71E0D5E32D4C260A1445FE</a:t>
            </a:r>
          </a:p>
          <a:p>
            <a:endParaRPr lang="zh-CN" altLang="en-US" sz="2160" dirty="0"/>
          </a:p>
        </p:txBody>
      </p:sp>
      <p:pic>
        <p:nvPicPr>
          <p:cNvPr id="11" name="内容占位符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3308" y="624167"/>
            <a:ext cx="1396360" cy="1718140"/>
          </a:xfrm>
          <a:prstGeom prst="rect">
            <a:avLst/>
          </a:prstGeom>
        </p:spPr>
      </p:pic>
      <p:sp>
        <p:nvSpPr>
          <p:cNvPr id="12" name="文本框 11"/>
          <p:cNvSpPr txBox="1"/>
          <p:nvPr/>
        </p:nvSpPr>
        <p:spPr>
          <a:xfrm>
            <a:off x="10873308" y="2342307"/>
            <a:ext cx="1396360" cy="33855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defPPr>
              <a:defRPr lang="zh-CN"/>
            </a:defPPr>
            <a:lvl1pPr algn="ctr">
              <a:defRPr sz="800" b="1">
                <a:solidFill>
                  <a:schemeClr val="bg1"/>
                </a:solidFill>
                <a:latin typeface="微软雅黑" panose="020B0503020204020204" pitchFamily="34" charset="-122"/>
                <a:ea typeface="微软雅黑" panose="020B0503020204020204" pitchFamily="34" charset="-122"/>
              </a:defRPr>
            </a:lvl1pPr>
          </a:lstStyle>
          <a:p>
            <a:r>
              <a:rPr lang="zh-CN" altLang="en-US" dirty="0"/>
              <a:t>安天下一代威胁检测引擎的无检出输出</a:t>
            </a:r>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8870" y="1967191"/>
            <a:ext cx="1891074" cy="488360"/>
          </a:xfrm>
          <a:prstGeom prst="rect">
            <a:avLst/>
          </a:prstGeom>
        </p:spPr>
      </p:pic>
      <p:sp>
        <p:nvSpPr>
          <p:cNvPr id="14" name="文本框 13"/>
          <p:cNvSpPr txBox="1"/>
          <p:nvPr/>
        </p:nvSpPr>
        <p:spPr>
          <a:xfrm>
            <a:off x="8818870" y="2455551"/>
            <a:ext cx="1891074" cy="215444"/>
          </a:xfrm>
          <a:prstGeom prst="rect">
            <a:avLst/>
          </a:prstGeom>
          <a:solidFill>
            <a:srgbClr val="45B664"/>
          </a:solidFill>
          <a:ln>
            <a:noFill/>
          </a:ln>
        </p:spPr>
        <p:txBody>
          <a:bodyPr wrap="square" rtlCol="0" anchor="ctr">
            <a:spAutoFit/>
          </a:bodyPr>
          <a:lstStyle>
            <a:defPPr>
              <a:defRPr lang="zh-CN"/>
            </a:defPPr>
            <a:lvl1pPr algn="ctr">
              <a:defRPr sz="800" b="1">
                <a:solidFill>
                  <a:schemeClr val="bg1"/>
                </a:solidFill>
                <a:latin typeface="微软雅黑" panose="020B0503020204020204" pitchFamily="34" charset="-122"/>
                <a:ea typeface="微软雅黑" panose="020B0503020204020204" pitchFamily="34" charset="-122"/>
              </a:defRPr>
            </a:lvl1pPr>
          </a:lstStyle>
          <a:p>
            <a:r>
              <a:rPr lang="zh-CN" altLang="en-US" smtClean="0"/>
              <a:t>某传统</a:t>
            </a:r>
            <a:r>
              <a:rPr lang="zh-CN" altLang="en-US" dirty="0"/>
              <a:t>引擎的无检出输出</a:t>
            </a:r>
          </a:p>
        </p:txBody>
      </p:sp>
      <p:graphicFrame>
        <p:nvGraphicFramePr>
          <p:cNvPr id="16" name="表格 15"/>
          <p:cNvGraphicFramePr>
            <a:graphicFrameLocks noGrp="1"/>
          </p:cNvGraphicFramePr>
          <p:nvPr>
            <p:extLst>
              <p:ext uri="{D42A27DB-BD31-4B8C-83A1-F6EECF244321}">
                <p14:modId xmlns:p14="http://schemas.microsoft.com/office/powerpoint/2010/main" val="3236575615"/>
              </p:ext>
            </p:extLst>
          </p:nvPr>
        </p:nvGraphicFramePr>
        <p:xfrm>
          <a:off x="12355780" y="974155"/>
          <a:ext cx="1870094" cy="1033510"/>
        </p:xfrm>
        <a:graphic>
          <a:graphicData uri="http://schemas.openxmlformats.org/drawingml/2006/table">
            <a:tbl>
              <a:tblPr firstRow="1" bandRow="1">
                <a:tableStyleId>{5C22544A-7EE6-4342-B048-85BDC9FD1C3A}</a:tableStyleId>
              </a:tblPr>
              <a:tblGrid>
                <a:gridCol w="983240">
                  <a:extLst>
                    <a:ext uri="{9D8B030D-6E8A-4147-A177-3AD203B41FA5}">
                      <a16:colId xmlns:a16="http://schemas.microsoft.com/office/drawing/2014/main" xmlns="" val="2092173932"/>
                    </a:ext>
                  </a:extLst>
                </a:gridCol>
                <a:gridCol w="886854">
                  <a:extLst>
                    <a:ext uri="{9D8B030D-6E8A-4147-A177-3AD203B41FA5}">
                      <a16:colId xmlns:a16="http://schemas.microsoft.com/office/drawing/2014/main" xmlns="" val="1902340865"/>
                    </a:ext>
                  </a:extLst>
                </a:gridCol>
              </a:tblGrid>
              <a:tr h="125581">
                <a:tc>
                  <a:txBody>
                    <a:bodyPr/>
                    <a:lstStyle/>
                    <a:p>
                      <a:r>
                        <a:rPr lang="zh-CN" altLang="en-US" sz="600" dirty="0" smtClean="0"/>
                        <a:t>向量信息</a:t>
                      </a:r>
                      <a:endParaRPr lang="zh-CN" altLang="en-US" sz="600" dirty="0"/>
                    </a:p>
                  </a:txBody>
                  <a:tcPr marL="62675" marR="62675" marT="31338" marB="31338"/>
                </a:tc>
                <a:tc>
                  <a:txBody>
                    <a:bodyPr/>
                    <a:lstStyle/>
                    <a:p>
                      <a:r>
                        <a:rPr lang="zh-CN" altLang="en-US" sz="600" dirty="0" smtClean="0"/>
                        <a:t>说明</a:t>
                      </a:r>
                      <a:endParaRPr lang="zh-CN" altLang="en-US" sz="600" dirty="0"/>
                    </a:p>
                  </a:txBody>
                  <a:tcPr marL="62675" marR="62675" marT="31338" marB="31338"/>
                </a:tc>
                <a:extLst>
                  <a:ext uri="{0D108BD9-81ED-4DB2-BD59-A6C34878D82A}">
                    <a16:rowId xmlns:a16="http://schemas.microsoft.com/office/drawing/2014/main" xmlns="" val="1180355573"/>
                  </a:ext>
                </a:extLst>
              </a:tr>
              <a:tr h="208523">
                <a:tc>
                  <a:txBody>
                    <a:bodyPr/>
                    <a:lstStyle/>
                    <a:p>
                      <a:r>
                        <a:rPr lang="zh-CN" altLang="en-US" sz="600" dirty="0" smtClean="0"/>
                        <a:t>IsDebuggerPresent</a:t>
                      </a:r>
                      <a:endParaRPr lang="zh-CN" altLang="en-US" sz="600" dirty="0"/>
                    </a:p>
                  </a:txBody>
                  <a:tcPr marL="62675" marR="62675" marT="31338" marB="31338"/>
                </a:tc>
                <a:tc>
                  <a:txBody>
                    <a:bodyPr/>
                    <a:lstStyle/>
                    <a:p>
                      <a:r>
                        <a:rPr lang="zh-CN" altLang="en-US" sz="600" dirty="0" smtClean="0"/>
                        <a:t>反调试行为</a:t>
                      </a:r>
                      <a:endParaRPr lang="zh-CN" altLang="en-US" sz="600" dirty="0"/>
                    </a:p>
                  </a:txBody>
                  <a:tcPr marL="62675" marR="62675" marT="31338" marB="31338"/>
                </a:tc>
                <a:extLst>
                  <a:ext uri="{0D108BD9-81ED-4DB2-BD59-A6C34878D82A}">
                    <a16:rowId xmlns:a16="http://schemas.microsoft.com/office/drawing/2014/main" xmlns="" val="3475509323"/>
                  </a:ext>
                </a:extLst>
              </a:tr>
              <a:tr h="208523">
                <a:tc>
                  <a:txBody>
                    <a:bodyPr/>
                    <a:lstStyle/>
                    <a:p>
                      <a:r>
                        <a:rPr lang="zh-CN" altLang="en-US" sz="600" dirty="0" smtClean="0"/>
                        <a:t>GetAsyncKeyState</a:t>
                      </a:r>
                      <a:endParaRPr lang="zh-CN" altLang="en-US" sz="600" dirty="0"/>
                    </a:p>
                  </a:txBody>
                  <a:tcPr marL="62675" marR="62675" marT="31338" marB="31338"/>
                </a:tc>
                <a:tc>
                  <a:txBody>
                    <a:bodyPr/>
                    <a:lstStyle/>
                    <a:p>
                      <a:r>
                        <a:rPr lang="zh-CN" altLang="en-US" sz="600" dirty="0" smtClean="0"/>
                        <a:t>键盘记录行为</a:t>
                      </a:r>
                      <a:endParaRPr lang="zh-CN" altLang="en-US" sz="600" dirty="0"/>
                    </a:p>
                  </a:txBody>
                  <a:tcPr marL="62675" marR="62675" marT="31338" marB="31338"/>
                </a:tc>
                <a:extLst>
                  <a:ext uri="{0D108BD9-81ED-4DB2-BD59-A6C34878D82A}">
                    <a16:rowId xmlns:a16="http://schemas.microsoft.com/office/drawing/2014/main" xmlns="" val="490707260"/>
                  </a:ext>
                </a:extLst>
              </a:tr>
              <a:tr h="125581">
                <a:tc>
                  <a:txBody>
                    <a:bodyPr/>
                    <a:lstStyle/>
                    <a:p>
                      <a:r>
                        <a:rPr lang="zh-CN" altLang="en-US" sz="600" dirty="0" smtClean="0"/>
                        <a:t>GetKeyState</a:t>
                      </a:r>
                      <a:endParaRPr lang="zh-CN" altLang="en-US" sz="600" dirty="0"/>
                    </a:p>
                  </a:txBody>
                  <a:tcPr marL="62675" marR="62675" marT="31338" marB="31338"/>
                </a:tc>
                <a:tc>
                  <a:txBody>
                    <a:bodyPr/>
                    <a:lstStyle/>
                    <a:p>
                      <a:r>
                        <a:rPr lang="zh-CN" altLang="en-US" sz="600" dirty="0" smtClean="0"/>
                        <a:t>键盘记录行为</a:t>
                      </a:r>
                      <a:endParaRPr lang="zh-CN" altLang="en-US" sz="600" dirty="0"/>
                    </a:p>
                  </a:txBody>
                  <a:tcPr marL="62675" marR="62675" marT="31338" marB="31338"/>
                </a:tc>
                <a:extLst>
                  <a:ext uri="{0D108BD9-81ED-4DB2-BD59-A6C34878D82A}">
                    <a16:rowId xmlns:a16="http://schemas.microsoft.com/office/drawing/2014/main" xmlns="" val="3665143447"/>
                  </a:ext>
                </a:extLst>
              </a:tr>
              <a:tr h="125581">
                <a:tc>
                  <a:txBody>
                    <a:bodyPr/>
                    <a:lstStyle/>
                    <a:p>
                      <a:r>
                        <a:rPr lang="zh-CN" altLang="en-US" sz="600" dirty="0" smtClean="0"/>
                        <a:t>MapVirtualKey</a:t>
                      </a:r>
                      <a:endParaRPr lang="zh-CN" altLang="en-US" sz="600" dirty="0"/>
                    </a:p>
                  </a:txBody>
                  <a:tcPr marL="62675" marR="62675" marT="31338" marB="31338"/>
                </a:tc>
                <a:tc>
                  <a:txBody>
                    <a:bodyPr/>
                    <a:lstStyle/>
                    <a:p>
                      <a:r>
                        <a:rPr lang="zh-CN" altLang="en-US" sz="600" dirty="0" smtClean="0"/>
                        <a:t>键盘记录行为</a:t>
                      </a:r>
                      <a:endParaRPr lang="zh-CN" altLang="en-US" sz="600" dirty="0"/>
                    </a:p>
                  </a:txBody>
                  <a:tcPr marL="62675" marR="62675" marT="31338" marB="31338"/>
                </a:tc>
                <a:extLst>
                  <a:ext uri="{0D108BD9-81ED-4DB2-BD59-A6C34878D82A}">
                    <a16:rowId xmlns:a16="http://schemas.microsoft.com/office/drawing/2014/main" xmlns="" val="3824770152"/>
                  </a:ext>
                </a:extLst>
              </a:tr>
              <a:tr h="125581">
                <a:tc>
                  <a:txBody>
                    <a:bodyPr/>
                    <a:lstStyle/>
                    <a:p>
                      <a:r>
                        <a:rPr lang="zh-CN" altLang="en-US" sz="600" dirty="0" smtClean="0"/>
                        <a:t>GetOEMCP</a:t>
                      </a:r>
                      <a:endParaRPr lang="zh-CN" altLang="en-US" sz="600" dirty="0"/>
                    </a:p>
                  </a:txBody>
                  <a:tcPr marL="62675" marR="62675" marT="31338" marB="31338"/>
                </a:tc>
                <a:tc>
                  <a:txBody>
                    <a:bodyPr/>
                    <a:lstStyle/>
                    <a:p>
                      <a:r>
                        <a:rPr lang="zh-CN" altLang="en-US" sz="600" dirty="0" smtClean="0"/>
                        <a:t>获取系统信息</a:t>
                      </a:r>
                      <a:endParaRPr lang="zh-CN" altLang="en-US" sz="600" dirty="0"/>
                    </a:p>
                  </a:txBody>
                  <a:tcPr marL="62675" marR="62675" marT="31338" marB="31338"/>
                </a:tc>
                <a:extLst>
                  <a:ext uri="{0D108BD9-81ED-4DB2-BD59-A6C34878D82A}">
                    <a16:rowId xmlns:a16="http://schemas.microsoft.com/office/drawing/2014/main" xmlns="" val="1117836189"/>
                  </a:ext>
                </a:extLst>
              </a:tr>
            </a:tbl>
          </a:graphicData>
        </a:graphic>
      </p:graphicFrame>
      <p:sp>
        <p:nvSpPr>
          <p:cNvPr id="17" name="文本框 16"/>
          <p:cNvSpPr txBox="1"/>
          <p:nvPr/>
        </p:nvSpPr>
        <p:spPr>
          <a:xfrm>
            <a:off x="12355780" y="2007665"/>
            <a:ext cx="1891074" cy="21544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defPPr>
              <a:defRPr lang="zh-CN"/>
            </a:defPPr>
            <a:lvl1pPr algn="ctr">
              <a:defRPr sz="800" b="1">
                <a:solidFill>
                  <a:schemeClr val="bg1"/>
                </a:solidFill>
                <a:latin typeface="微软雅黑" panose="020B0503020204020204" pitchFamily="34" charset="-122"/>
                <a:ea typeface="微软雅黑" panose="020B0503020204020204" pitchFamily="34" charset="-122"/>
              </a:defRPr>
            </a:lvl1pPr>
          </a:lstStyle>
          <a:p>
            <a:r>
              <a:rPr lang="zh-CN" altLang="en-US" dirty="0"/>
              <a:t>从向量提取向知识标签的转化</a:t>
            </a:r>
          </a:p>
        </p:txBody>
      </p:sp>
      <p:sp>
        <p:nvSpPr>
          <p:cNvPr id="19" name="矩形 18"/>
          <p:cNvSpPr/>
          <p:nvPr/>
        </p:nvSpPr>
        <p:spPr>
          <a:xfrm>
            <a:off x="8425036" y="668618"/>
            <a:ext cx="2520280" cy="584775"/>
          </a:xfrm>
          <a:prstGeom prst="rect">
            <a:avLst/>
          </a:prstGeom>
        </p:spPr>
        <p:txBody>
          <a:bodyPr wrap="square">
            <a:spAutoFit/>
          </a:bodyPr>
          <a:lstStyle/>
          <a:p>
            <a:r>
              <a:rPr lang="zh-CN" altLang="en-US" sz="800" b="1">
                <a:solidFill>
                  <a:schemeClr val="bg1"/>
                </a:solidFill>
                <a:latin typeface="微软雅黑" panose="020B0503020204020204" pitchFamily="34" charset="-122"/>
                <a:ea typeface="微软雅黑" panose="020B0503020204020204" pitchFamily="34" charset="-122"/>
              </a:rPr>
              <a:t>未检测到的实例</a:t>
            </a:r>
            <a:endParaRPr lang="en-US" altLang="zh-CN" sz="800" b="1">
              <a:solidFill>
                <a:schemeClr val="bg1"/>
              </a:solidFill>
              <a:latin typeface="微软雅黑" panose="020B0503020204020204" pitchFamily="34" charset="-122"/>
              <a:ea typeface="微软雅黑" panose="020B0503020204020204" pitchFamily="34" charset="-122"/>
            </a:endParaRPr>
          </a:p>
          <a:p>
            <a:r>
              <a:rPr lang="en-US" altLang="zh-CN" sz="800" b="1">
                <a:solidFill>
                  <a:schemeClr val="bg1"/>
                </a:solidFill>
                <a:latin typeface="微软雅黑" panose="020B0503020204020204" pitchFamily="34" charset="-122"/>
                <a:ea typeface="微软雅黑" panose="020B0503020204020204" pitchFamily="34" charset="-122"/>
              </a:rPr>
              <a:t>UnknowWare[KeyLogger</a:t>
            </a:r>
            <a:r>
              <a:rPr lang="en-US" altLang="zh-CN" sz="800" b="1" dirty="0">
                <a:solidFill>
                  <a:schemeClr val="bg1"/>
                </a:solidFill>
                <a:latin typeface="微软雅黑" panose="020B0503020204020204" pitchFamily="34" charset="-122"/>
                <a:ea typeface="微软雅黑" panose="020B0503020204020204" pitchFamily="34" charset="-122"/>
              </a:rPr>
              <a:t>]/</a:t>
            </a:r>
            <a:r>
              <a:rPr lang="en-US" altLang="zh-CN" sz="800" b="1">
                <a:solidFill>
                  <a:schemeClr val="bg1"/>
                </a:solidFill>
                <a:latin typeface="微软雅黑" panose="020B0503020204020204" pitchFamily="34" charset="-122"/>
                <a:ea typeface="微软雅黑" panose="020B0503020204020204" pitchFamily="34" charset="-122"/>
              </a:rPr>
              <a:t>Win32.Someone </a:t>
            </a:r>
          </a:p>
          <a:p>
            <a:r>
              <a:rPr lang="en-US" altLang="zh-CN" sz="800" b="1">
                <a:solidFill>
                  <a:schemeClr val="bg1"/>
                </a:solidFill>
                <a:latin typeface="微软雅黑" panose="020B0503020204020204" pitchFamily="34" charset="-122"/>
                <a:ea typeface="微软雅黑" panose="020B0503020204020204" pitchFamily="34" charset="-122"/>
              </a:rPr>
              <a:t>MD5:1A9F903453123BE417D2336F693F43E4</a:t>
            </a:r>
            <a:endParaRPr lang="en-US" altLang="zh-CN" sz="800" b="1" dirty="0">
              <a:solidFill>
                <a:schemeClr val="bg1"/>
              </a:solidFill>
              <a:latin typeface="微软雅黑" panose="020B0503020204020204" pitchFamily="34" charset="-122"/>
              <a:ea typeface="微软雅黑" panose="020B0503020204020204" pitchFamily="34" charset="-122"/>
            </a:endParaRPr>
          </a:p>
          <a:p>
            <a:endParaRPr lang="en-US" altLang="zh-CN" sz="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4293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下一代威胁检测引擎全格式解析能力</a:t>
            </a:r>
            <a:endParaRPr lang="zh-CN" altLang="en-US"/>
          </a:p>
        </p:txBody>
      </p:sp>
      <p:sp>
        <p:nvSpPr>
          <p:cNvPr id="6" name="内容占位符 5"/>
          <p:cNvSpPr>
            <a:spLocks noGrp="1"/>
          </p:cNvSpPr>
          <p:nvPr>
            <p:ph sz="quarter" idx="10"/>
          </p:nvPr>
        </p:nvSpPr>
        <p:spPr/>
        <p:txBody>
          <a:bodyPr/>
          <a:lstStyle/>
          <a:p>
            <a:r>
              <a:rPr lang="zh-CN" altLang="en-US"/>
              <a:t>解析能力</a:t>
            </a:r>
          </a:p>
        </p:txBody>
      </p:sp>
      <p:sp>
        <p:nvSpPr>
          <p:cNvPr id="4" name="文本框 3"/>
          <p:cNvSpPr txBox="1"/>
          <p:nvPr/>
        </p:nvSpPr>
        <p:spPr>
          <a:xfrm>
            <a:off x="3528492" y="756072"/>
            <a:ext cx="184731" cy="415498"/>
          </a:xfrm>
          <a:prstGeom prst="rect">
            <a:avLst/>
          </a:prstGeom>
          <a:noFill/>
        </p:spPr>
        <p:txBody>
          <a:bodyPr wrap="none" rtlCol="0">
            <a:spAutoFit/>
          </a:bodyPr>
          <a:lstStyle/>
          <a:p>
            <a:endParaRPr lang="zh-CN" altLang="en-US"/>
          </a:p>
        </p:txBody>
      </p:sp>
      <p:pic>
        <p:nvPicPr>
          <p:cNvPr id="5" name="图片 4"/>
          <p:cNvPicPr>
            <a:picLocks noChangeAspect="1"/>
          </p:cNvPicPr>
          <p:nvPr/>
        </p:nvPicPr>
        <p:blipFill>
          <a:blip r:embed="rId2"/>
          <a:stretch>
            <a:fillRect/>
          </a:stretch>
        </p:blipFill>
        <p:spPr>
          <a:xfrm>
            <a:off x="-7367588" y="-5315744"/>
            <a:ext cx="2913698" cy="1343978"/>
          </a:xfrm>
          <a:prstGeom prst="rect">
            <a:avLst/>
          </a:prstGeom>
        </p:spPr>
      </p:pic>
      <p:pic>
        <p:nvPicPr>
          <p:cNvPr id="7" name="图片 6"/>
          <p:cNvPicPr>
            <a:picLocks noChangeAspect="1"/>
          </p:cNvPicPr>
          <p:nvPr/>
        </p:nvPicPr>
        <p:blipFill>
          <a:blip r:embed="rId2"/>
          <a:stretch>
            <a:fillRect/>
          </a:stretch>
        </p:blipFill>
        <p:spPr>
          <a:xfrm>
            <a:off x="2448372" y="513211"/>
            <a:ext cx="9577064" cy="2069897"/>
          </a:xfrm>
          <a:prstGeom prst="rect">
            <a:avLst/>
          </a:prstGeom>
        </p:spPr>
      </p:pic>
    </p:spTree>
    <p:extLst>
      <p:ext uri="{BB962C8B-B14F-4D97-AF65-F5344CB8AC3E}">
        <p14:creationId xmlns:p14="http://schemas.microsoft.com/office/powerpoint/2010/main" val="1969027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664396" y="535375"/>
            <a:ext cx="2356470" cy="2142701"/>
            <a:chOff x="6284590" y="615732"/>
            <a:chExt cx="2356470" cy="2142701"/>
          </a:xfrm>
        </p:grpSpPr>
        <p:sp>
          <p:nvSpPr>
            <p:cNvPr id="28" name="矩形 27"/>
            <p:cNvSpPr/>
            <p:nvPr/>
          </p:nvSpPr>
          <p:spPr>
            <a:xfrm>
              <a:off x="6284590" y="615732"/>
              <a:ext cx="2356470" cy="2142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436904" y="661752"/>
              <a:ext cx="2104056" cy="1413656"/>
              <a:chOff x="1616953" y="2643985"/>
              <a:chExt cx="6767550" cy="4546923"/>
            </a:xfrm>
          </p:grpSpPr>
          <p:sp>
            <p:nvSpPr>
              <p:cNvPr id="4" name="矩形 3"/>
              <p:cNvSpPr/>
              <p:nvPr/>
            </p:nvSpPr>
            <p:spPr>
              <a:xfrm>
                <a:off x="3907595" y="2884226"/>
                <a:ext cx="2174802" cy="827838"/>
              </a:xfrm>
              <a:prstGeom prst="rect">
                <a:avLst/>
              </a:prstGeom>
            </p:spPr>
            <p:txBody>
              <a:bodyPr wrap="square">
                <a:spAutoFit/>
              </a:bodyPr>
              <a:lstStyle/>
              <a:p>
                <a:pPr algn="just">
                  <a:lnSpc>
                    <a:spcPct val="150000"/>
                  </a:lnSpc>
                </a:pPr>
                <a:r>
                  <a:rPr lang="zh-CN" altLang="en-US" sz="800" b="1" kern="100" dirty="0">
                    <a:ea typeface="微软雅黑"/>
                    <a:cs typeface="Times New Roman"/>
                  </a:rPr>
                  <a:t>单一输入</a:t>
                </a:r>
                <a:endParaRPr lang="en-US" altLang="zh-CN" sz="800" b="1" kern="100" dirty="0">
                  <a:ea typeface="微软雅黑"/>
                  <a:cs typeface="Times New Roman"/>
                </a:endParaRPr>
              </a:p>
            </p:txBody>
          </p:sp>
          <p:sp>
            <p:nvSpPr>
              <p:cNvPr id="5" name="矩形 4"/>
              <p:cNvSpPr/>
              <p:nvPr/>
            </p:nvSpPr>
            <p:spPr>
              <a:xfrm>
                <a:off x="5290207" y="5279578"/>
                <a:ext cx="1913889" cy="827838"/>
              </a:xfrm>
              <a:prstGeom prst="rect">
                <a:avLst/>
              </a:prstGeom>
            </p:spPr>
            <p:txBody>
              <a:bodyPr wrap="none">
                <a:spAutoFit/>
              </a:bodyPr>
              <a:lstStyle/>
              <a:p>
                <a:pPr algn="just">
                  <a:lnSpc>
                    <a:spcPct val="150000"/>
                  </a:lnSpc>
                </a:pPr>
                <a:r>
                  <a:rPr lang="zh-CN" altLang="en-US" sz="800" b="1" kern="100" dirty="0">
                    <a:ea typeface="微软雅黑"/>
                    <a:cs typeface="Times New Roman"/>
                  </a:rPr>
                  <a:t>单一输出</a:t>
                </a:r>
                <a:endParaRPr lang="en-US" altLang="zh-CN" sz="800" b="1" kern="100" dirty="0">
                  <a:ea typeface="微软雅黑"/>
                  <a:cs typeface="Times New Roman"/>
                </a:endParaRPr>
              </a:p>
            </p:txBody>
          </p:sp>
          <p:sp>
            <p:nvSpPr>
              <p:cNvPr id="6" name="矩形 5"/>
              <p:cNvSpPr/>
              <p:nvPr/>
            </p:nvSpPr>
            <p:spPr>
              <a:xfrm>
                <a:off x="1616953" y="5671959"/>
                <a:ext cx="2856329" cy="948216"/>
              </a:xfrm>
              <a:prstGeom prst="rect">
                <a:avLst/>
              </a:prstGeom>
              <a:ln>
                <a:solidFill>
                  <a:schemeClr val="tx2"/>
                </a:solidFill>
              </a:ln>
            </p:spPr>
            <p:txBody>
              <a:bodyPr wrap="none">
                <a:spAutoFit/>
              </a:bodyPr>
              <a:lstStyle/>
              <a:p>
                <a:r>
                  <a:rPr lang="en-US" altLang="zh-CN" sz="800" b="1" dirty="0"/>
                  <a:t>Name</a:t>
                </a:r>
              </a:p>
              <a:p>
                <a:r>
                  <a:rPr lang="en-US" altLang="zh-CN" sz="800" dirty="0"/>
                  <a:t>Virus/Win32.Virut.n</a:t>
                </a:r>
                <a:endParaRPr lang="zh-CN" altLang="en-US" sz="800" dirty="0"/>
              </a:p>
            </p:txBody>
          </p:sp>
          <p:grpSp>
            <p:nvGrpSpPr>
              <p:cNvPr id="7" name="组合 6"/>
              <p:cNvGrpSpPr/>
              <p:nvPr/>
            </p:nvGrpSpPr>
            <p:grpSpPr>
              <a:xfrm>
                <a:off x="6018733" y="2643985"/>
                <a:ext cx="2365770" cy="2233118"/>
                <a:chOff x="17251680" y="6277866"/>
                <a:chExt cx="3637280" cy="3394454"/>
              </a:xfrm>
            </p:grpSpPr>
            <p:grpSp>
              <p:nvGrpSpPr>
                <p:cNvPr id="14" name="组合 13"/>
                <p:cNvGrpSpPr/>
                <p:nvPr/>
              </p:nvGrpSpPr>
              <p:grpSpPr>
                <a:xfrm>
                  <a:off x="17251680" y="6277866"/>
                  <a:ext cx="3449541" cy="3218079"/>
                  <a:chOff x="14447520" y="3573878"/>
                  <a:chExt cx="3449541" cy="3218079"/>
                </a:xfrm>
              </p:grpSpPr>
              <p:sp>
                <p:nvSpPr>
                  <p:cNvPr id="16" name="矩形 15"/>
                  <p:cNvSpPr/>
                  <p:nvPr/>
                </p:nvSpPr>
                <p:spPr>
                  <a:xfrm>
                    <a:off x="15836348" y="3837466"/>
                    <a:ext cx="854765" cy="51683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3"/>
                  </a:p>
                </p:txBody>
              </p:sp>
              <p:sp>
                <p:nvSpPr>
                  <p:cNvPr id="17" name="矩形 16"/>
                  <p:cNvSpPr/>
                  <p:nvPr/>
                </p:nvSpPr>
                <p:spPr>
                  <a:xfrm>
                    <a:off x="17042296" y="3837466"/>
                    <a:ext cx="854765" cy="51683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3"/>
                  </a:p>
                </p:txBody>
              </p:sp>
              <p:sp>
                <p:nvSpPr>
                  <p:cNvPr id="18" name="矩形 17"/>
                  <p:cNvSpPr/>
                  <p:nvPr/>
                </p:nvSpPr>
                <p:spPr>
                  <a:xfrm>
                    <a:off x="14630400" y="4625009"/>
                    <a:ext cx="854765" cy="51683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3"/>
                  </a:p>
                </p:txBody>
              </p:sp>
              <p:sp>
                <p:nvSpPr>
                  <p:cNvPr id="19" name="矩形 18"/>
                  <p:cNvSpPr/>
                  <p:nvPr/>
                </p:nvSpPr>
                <p:spPr>
                  <a:xfrm>
                    <a:off x="15836348" y="4625009"/>
                    <a:ext cx="854765" cy="51683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3"/>
                  </a:p>
                </p:txBody>
              </p:sp>
              <p:sp>
                <p:nvSpPr>
                  <p:cNvPr id="20" name="矩形 19"/>
                  <p:cNvSpPr/>
                  <p:nvPr/>
                </p:nvSpPr>
                <p:spPr>
                  <a:xfrm>
                    <a:off x="17042296" y="4625009"/>
                    <a:ext cx="854765" cy="51683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3"/>
                  </a:p>
                </p:txBody>
              </p:sp>
              <p:sp>
                <p:nvSpPr>
                  <p:cNvPr id="21" name="矩形 20"/>
                  <p:cNvSpPr/>
                  <p:nvPr/>
                </p:nvSpPr>
                <p:spPr>
                  <a:xfrm>
                    <a:off x="14630400" y="5450066"/>
                    <a:ext cx="854765" cy="51683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3"/>
                  </a:p>
                </p:txBody>
              </p:sp>
              <p:sp>
                <p:nvSpPr>
                  <p:cNvPr id="22" name="矩形 21"/>
                  <p:cNvSpPr/>
                  <p:nvPr/>
                </p:nvSpPr>
                <p:spPr>
                  <a:xfrm>
                    <a:off x="15836348" y="5450066"/>
                    <a:ext cx="854765" cy="51683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3"/>
                  </a:p>
                </p:txBody>
              </p:sp>
              <p:sp>
                <p:nvSpPr>
                  <p:cNvPr id="23" name="矩形 22"/>
                  <p:cNvSpPr/>
                  <p:nvPr/>
                </p:nvSpPr>
                <p:spPr>
                  <a:xfrm>
                    <a:off x="14630400" y="6275123"/>
                    <a:ext cx="854765" cy="51683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3"/>
                  </a:p>
                </p:txBody>
              </p:sp>
              <p:sp>
                <p:nvSpPr>
                  <p:cNvPr id="24" name="矩形 23"/>
                  <p:cNvSpPr/>
                  <p:nvPr/>
                </p:nvSpPr>
                <p:spPr>
                  <a:xfrm>
                    <a:off x="15836348" y="6275123"/>
                    <a:ext cx="854765" cy="51683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3"/>
                  </a:p>
                </p:txBody>
              </p:sp>
              <p:sp>
                <p:nvSpPr>
                  <p:cNvPr id="25" name="矩形 24"/>
                  <p:cNvSpPr/>
                  <p:nvPr/>
                </p:nvSpPr>
                <p:spPr>
                  <a:xfrm>
                    <a:off x="17042296" y="6275123"/>
                    <a:ext cx="854765" cy="51683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3"/>
                  </a:p>
                </p:txBody>
              </p:sp>
              <p:sp>
                <p:nvSpPr>
                  <p:cNvPr id="26" name="矩形 25"/>
                  <p:cNvSpPr/>
                  <p:nvPr/>
                </p:nvSpPr>
                <p:spPr>
                  <a:xfrm>
                    <a:off x="14447520" y="3573878"/>
                    <a:ext cx="2243596" cy="1564152"/>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1001010101110101010101</a:t>
                    </a:r>
                    <a:endParaRPr lang="zh-CN" altLang="en-US" sz="600" dirty="0">
                      <a:solidFill>
                        <a:schemeClr val="bg1"/>
                      </a:solidFill>
                    </a:endParaRPr>
                  </a:p>
                </p:txBody>
              </p:sp>
              <p:sp>
                <p:nvSpPr>
                  <p:cNvPr id="27" name="矩形 26"/>
                  <p:cNvSpPr/>
                  <p:nvPr/>
                </p:nvSpPr>
                <p:spPr>
                  <a:xfrm>
                    <a:off x="17042295" y="5379852"/>
                    <a:ext cx="854766" cy="1341892"/>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10101011</a:t>
                    </a:r>
                    <a:endParaRPr lang="zh-CN" altLang="en-US" sz="857" dirty="0"/>
                  </a:p>
                </p:txBody>
              </p:sp>
            </p:grpSp>
            <p:sp>
              <p:nvSpPr>
                <p:cNvPr id="15" name="矩形 14"/>
                <p:cNvSpPr/>
                <p:nvPr/>
              </p:nvSpPr>
              <p:spPr>
                <a:xfrm>
                  <a:off x="17251680" y="6380480"/>
                  <a:ext cx="3637280" cy="3291840"/>
                </a:xfrm>
                <a:prstGeom prst="rect">
                  <a:avLst/>
                </a:prstGeom>
                <a:noFill/>
                <a:ln w="57150">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643"/>
                </a:p>
              </p:txBody>
            </p:sp>
          </p:grpSp>
          <p:cxnSp>
            <p:nvCxnSpPr>
              <p:cNvPr id="8" name="直接箭头连接符 7"/>
              <p:cNvCxnSpPr/>
              <p:nvPr/>
            </p:nvCxnSpPr>
            <p:spPr>
              <a:xfrm flipV="1">
                <a:off x="4212660" y="3848223"/>
                <a:ext cx="1516306" cy="11424"/>
              </a:xfrm>
              <a:prstGeom prst="straightConnector1">
                <a:avLst/>
              </a:prstGeom>
              <a:ln w="762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8080654" y="5003582"/>
                <a:ext cx="13225" cy="1184312"/>
              </a:xfrm>
              <a:prstGeom prst="line">
                <a:avLst/>
              </a:prstGeom>
              <a:ln w="76200">
                <a:solidFill>
                  <a:srgbClr val="948A54"/>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4425002" y="6087455"/>
                <a:ext cx="3668879" cy="6318"/>
              </a:xfrm>
              <a:prstGeom prst="straightConnector1">
                <a:avLst/>
              </a:prstGeom>
              <a:ln w="762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234" y="2878089"/>
                <a:ext cx="1344238" cy="1344238"/>
              </a:xfrm>
              <a:prstGeom prst="rect">
                <a:avLst/>
              </a:prstGeom>
            </p:spPr>
          </p:pic>
          <p:sp>
            <p:nvSpPr>
              <p:cNvPr id="12" name="矩形 11"/>
              <p:cNvSpPr/>
              <p:nvPr/>
            </p:nvSpPr>
            <p:spPr>
              <a:xfrm>
                <a:off x="2590240" y="4325408"/>
                <a:ext cx="1288605" cy="535650"/>
              </a:xfrm>
              <a:prstGeom prst="rect">
                <a:avLst/>
              </a:prstGeom>
              <a:noFill/>
            </p:spPr>
            <p:txBody>
              <a:bodyPr wrap="none" lIns="67481" tIns="33740" rIns="67481" bIns="33740">
                <a:spAutoFit/>
              </a:bodyPr>
              <a:lstStyle/>
              <a:p>
                <a:pPr algn="ctr"/>
                <a:r>
                  <a:rPr lang="en-US" altLang="zh-CN" sz="8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Object</a:t>
                </a:r>
                <a:endParaRPr lang="zh-CN" altLang="en-US" sz="8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2420638" y="6612160"/>
                <a:ext cx="1329009" cy="578748"/>
              </a:xfrm>
              <a:prstGeom prst="rect">
                <a:avLst/>
              </a:prstGeom>
              <a:noFill/>
            </p:spPr>
            <p:txBody>
              <a:bodyPr wrap="none" lIns="67481" tIns="33740" rIns="67481" bIns="33740">
                <a:spAutoFit/>
              </a:bodyPr>
              <a:lstStyle/>
              <a:p>
                <a:pPr algn="ctr"/>
                <a:r>
                  <a:rPr lang="en-US" altLang="zh-CN" sz="9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Result</a:t>
                </a:r>
                <a:endParaRPr lang="zh-CN" altLang="en-US" sz="9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grpSp>
      <p:grpSp>
        <p:nvGrpSpPr>
          <p:cNvPr id="33" name="组合 32"/>
          <p:cNvGrpSpPr/>
          <p:nvPr/>
        </p:nvGrpSpPr>
        <p:grpSpPr>
          <a:xfrm>
            <a:off x="2706314" y="1957126"/>
            <a:ext cx="2280442" cy="690770"/>
            <a:chOff x="389431" y="3449678"/>
            <a:chExt cx="2280442" cy="690770"/>
          </a:xfrm>
        </p:grpSpPr>
        <p:sp>
          <p:nvSpPr>
            <p:cNvPr id="31" name="矩形 30">
              <a:extLst>
                <a:ext uri="{FF2B5EF4-FFF2-40B4-BE49-F238E27FC236}">
                  <a16:creationId xmlns:a16="http://schemas.microsoft.com/office/drawing/2014/main" xmlns="" id="{B6E97632-7FB8-421F-A8AF-ABDBDAC18B16}"/>
                </a:ext>
              </a:extLst>
            </p:cNvPr>
            <p:cNvSpPr/>
            <p:nvPr/>
          </p:nvSpPr>
          <p:spPr>
            <a:xfrm>
              <a:off x="389431" y="3576881"/>
              <a:ext cx="2280442" cy="563567"/>
            </a:xfrm>
            <a:prstGeom prst="rect">
              <a:avLst/>
            </a:prstGeom>
            <a:noFill/>
            <a:ln w="127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CN" altLang="en-US" sz="800" dirty="0">
                  <a:solidFill>
                    <a:schemeClr val="tx1"/>
                  </a:solidFill>
                  <a:latin typeface="微软雅黑" panose="020B0503020204020204" pitchFamily="34" charset="-122"/>
                  <a:ea typeface="微软雅黑" panose="020B0503020204020204" pitchFamily="34" charset="-122"/>
                </a:rPr>
                <a:t>以单一对象为输入，以单一结果为输出。随着威胁的进一步演进和泛化，威胁检测已不能仅停留在对单一对象进行鉴定上。</a:t>
              </a:r>
            </a:p>
          </p:txBody>
        </p:sp>
        <p:sp>
          <p:nvSpPr>
            <p:cNvPr id="32" name="矩形 31">
              <a:extLst>
                <a:ext uri="{FF2B5EF4-FFF2-40B4-BE49-F238E27FC236}">
                  <a16:creationId xmlns:a16="http://schemas.microsoft.com/office/drawing/2014/main" xmlns="" id="{8316E8EE-0347-4BCE-9043-F6AF02738984}"/>
                </a:ext>
              </a:extLst>
            </p:cNvPr>
            <p:cNvSpPr/>
            <p:nvPr/>
          </p:nvSpPr>
          <p:spPr>
            <a:xfrm>
              <a:off x="504156" y="3449678"/>
              <a:ext cx="738202" cy="2544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latin typeface="微软雅黑" panose="020B0503020204020204" pitchFamily="34" charset="-122"/>
                  <a:ea typeface="微软雅黑" panose="020B0503020204020204" pitchFamily="34" charset="-122"/>
                </a:rPr>
                <a:t>传统引擎</a:t>
              </a:r>
            </a:p>
          </p:txBody>
        </p:sp>
      </p:grpSp>
      <p:grpSp>
        <p:nvGrpSpPr>
          <p:cNvPr id="95" name="组合 94"/>
          <p:cNvGrpSpPr/>
          <p:nvPr/>
        </p:nvGrpSpPr>
        <p:grpSpPr>
          <a:xfrm>
            <a:off x="5056552" y="545132"/>
            <a:ext cx="3356834" cy="2132943"/>
            <a:chOff x="4599902" y="545132"/>
            <a:chExt cx="3356834" cy="2132943"/>
          </a:xfrm>
        </p:grpSpPr>
        <p:sp>
          <p:nvSpPr>
            <p:cNvPr id="94" name="矩形 93"/>
            <p:cNvSpPr/>
            <p:nvPr/>
          </p:nvSpPr>
          <p:spPr>
            <a:xfrm>
              <a:off x="4599902" y="545132"/>
              <a:ext cx="3356834" cy="2132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a:off x="4638375" y="642673"/>
              <a:ext cx="3255657" cy="1112890"/>
              <a:chOff x="9607834" y="589843"/>
              <a:chExt cx="3255657" cy="1112890"/>
            </a:xfrm>
          </p:grpSpPr>
          <p:sp>
            <p:nvSpPr>
              <p:cNvPr id="35" name="矩形 34"/>
              <p:cNvSpPr/>
              <p:nvPr/>
            </p:nvSpPr>
            <p:spPr>
              <a:xfrm>
                <a:off x="10875043" y="595890"/>
                <a:ext cx="625142" cy="227769"/>
              </a:xfrm>
              <a:prstGeom prst="rect">
                <a:avLst/>
              </a:prstGeom>
              <a:noFill/>
              <a:ln w="9525">
                <a:solidFill>
                  <a:srgbClr val="948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4">
                  <a:solidFill>
                    <a:schemeClr val="tx1"/>
                  </a:solidFill>
                </a:endParaRPr>
              </a:p>
            </p:txBody>
          </p:sp>
          <p:sp>
            <p:nvSpPr>
              <p:cNvPr id="36" name="文本框 35"/>
              <p:cNvSpPr txBox="1"/>
              <p:nvPr/>
            </p:nvSpPr>
            <p:spPr>
              <a:xfrm>
                <a:off x="10918853" y="608215"/>
                <a:ext cx="546236" cy="215444"/>
              </a:xfrm>
              <a:prstGeom prst="rect">
                <a:avLst/>
              </a:prstGeom>
              <a:noFill/>
            </p:spPr>
            <p:txBody>
              <a:bodyPr wrap="square" rtlCol="0">
                <a:spAutoFit/>
              </a:bodyPr>
              <a:lstStyle/>
              <a:p>
                <a:pPr algn="ctr"/>
                <a:r>
                  <a:rPr lang="zh-CN" altLang="en-US" sz="800" dirty="0">
                    <a:latin typeface="黑体" panose="02010609060101010101" pitchFamily="49" charset="-122"/>
                    <a:ea typeface="黑体" panose="02010609060101010101" pitchFamily="49" charset="-122"/>
                  </a:rPr>
                  <a:t>包检测</a:t>
                </a:r>
              </a:p>
            </p:txBody>
          </p:sp>
          <p:sp>
            <p:nvSpPr>
              <p:cNvPr id="37" name="矩形 36"/>
              <p:cNvSpPr/>
              <p:nvPr/>
            </p:nvSpPr>
            <p:spPr>
              <a:xfrm>
                <a:off x="11554775" y="589843"/>
                <a:ext cx="625142" cy="227769"/>
              </a:xfrm>
              <a:prstGeom prst="rect">
                <a:avLst/>
              </a:prstGeom>
              <a:noFill/>
              <a:ln w="9525">
                <a:solidFill>
                  <a:srgbClr val="948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4">
                  <a:solidFill>
                    <a:schemeClr val="tx1"/>
                  </a:solidFill>
                </a:endParaRPr>
              </a:p>
            </p:txBody>
          </p:sp>
          <p:sp>
            <p:nvSpPr>
              <p:cNvPr id="38" name="文本框 37"/>
              <p:cNvSpPr txBox="1"/>
              <p:nvPr/>
            </p:nvSpPr>
            <p:spPr>
              <a:xfrm>
                <a:off x="11591345" y="602168"/>
                <a:ext cx="560194" cy="215444"/>
              </a:xfrm>
              <a:prstGeom prst="rect">
                <a:avLst/>
              </a:prstGeom>
              <a:noFill/>
            </p:spPr>
            <p:txBody>
              <a:bodyPr wrap="square" rtlCol="0">
                <a:spAutoFit/>
              </a:bodyPr>
              <a:lstStyle/>
              <a:p>
                <a:pPr algn="ctr"/>
                <a:r>
                  <a:rPr lang="zh-CN" altLang="en-US" sz="800" dirty="0">
                    <a:latin typeface="黑体" panose="02010609060101010101" pitchFamily="49" charset="-122"/>
                    <a:ea typeface="黑体" panose="02010609060101010101" pitchFamily="49" charset="-122"/>
                  </a:rPr>
                  <a:t>流检测</a:t>
                </a:r>
              </a:p>
            </p:txBody>
          </p:sp>
          <p:sp>
            <p:nvSpPr>
              <p:cNvPr id="39" name="矩形 38"/>
              <p:cNvSpPr/>
              <p:nvPr/>
            </p:nvSpPr>
            <p:spPr>
              <a:xfrm>
                <a:off x="12238349" y="591983"/>
                <a:ext cx="625142" cy="227770"/>
              </a:xfrm>
              <a:prstGeom prst="rect">
                <a:avLst/>
              </a:prstGeom>
              <a:noFill/>
              <a:ln w="9525">
                <a:solidFill>
                  <a:srgbClr val="948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4">
                  <a:solidFill>
                    <a:schemeClr val="tx1"/>
                  </a:solidFill>
                </a:endParaRPr>
              </a:p>
            </p:txBody>
          </p:sp>
          <p:sp>
            <p:nvSpPr>
              <p:cNvPr id="40" name="文本框 39"/>
              <p:cNvSpPr txBox="1"/>
              <p:nvPr/>
            </p:nvSpPr>
            <p:spPr>
              <a:xfrm>
                <a:off x="12333352" y="604308"/>
                <a:ext cx="426335" cy="215444"/>
              </a:xfrm>
              <a:prstGeom prst="rect">
                <a:avLst/>
              </a:prstGeom>
              <a:noFill/>
            </p:spPr>
            <p:txBody>
              <a:bodyPr wrap="square" rtlCol="0">
                <a:spAutoFit/>
              </a:bodyPr>
              <a:lstStyle/>
              <a:p>
                <a:pPr algn="ctr"/>
                <a:r>
                  <a:rPr lang="zh-CN" altLang="en-US" sz="800" dirty="0">
                    <a:latin typeface="黑体" panose="02010609060101010101" pitchFamily="49" charset="-122"/>
                    <a:ea typeface="黑体" panose="02010609060101010101" pitchFamily="49" charset="-122"/>
                  </a:rPr>
                  <a:t>会话</a:t>
                </a:r>
              </a:p>
            </p:txBody>
          </p:sp>
          <p:sp>
            <p:nvSpPr>
              <p:cNvPr id="41" name="矩形 40"/>
              <p:cNvSpPr/>
              <p:nvPr/>
            </p:nvSpPr>
            <p:spPr>
              <a:xfrm>
                <a:off x="10871200" y="897694"/>
                <a:ext cx="625142" cy="234417"/>
              </a:xfrm>
              <a:prstGeom prst="rect">
                <a:avLst/>
              </a:prstGeom>
              <a:noFill/>
              <a:ln w="9525">
                <a:solidFill>
                  <a:srgbClr val="948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4">
                  <a:solidFill>
                    <a:schemeClr val="tx1"/>
                  </a:solidFill>
                </a:endParaRPr>
              </a:p>
            </p:txBody>
          </p:sp>
          <p:sp>
            <p:nvSpPr>
              <p:cNvPr id="42" name="文本框 41"/>
              <p:cNvSpPr txBox="1"/>
              <p:nvPr/>
            </p:nvSpPr>
            <p:spPr>
              <a:xfrm>
                <a:off x="10959269" y="916667"/>
                <a:ext cx="465625" cy="215444"/>
              </a:xfrm>
              <a:prstGeom prst="rect">
                <a:avLst/>
              </a:prstGeom>
              <a:noFill/>
            </p:spPr>
            <p:txBody>
              <a:bodyPr wrap="square" rtlCol="0">
                <a:spAutoFit/>
              </a:bodyPr>
              <a:lstStyle/>
              <a:p>
                <a:pPr algn="ctr"/>
                <a:r>
                  <a:rPr lang="zh-CN" altLang="en-US" sz="800" dirty="0">
                    <a:latin typeface="黑体" panose="02010609060101010101" pitchFamily="49" charset="-122"/>
                    <a:ea typeface="黑体" panose="02010609060101010101" pitchFamily="49" charset="-122"/>
                  </a:rPr>
                  <a:t>载荷</a:t>
                </a:r>
              </a:p>
            </p:txBody>
          </p:sp>
          <p:sp>
            <p:nvSpPr>
              <p:cNvPr id="43" name="矩形 42"/>
              <p:cNvSpPr/>
              <p:nvPr/>
            </p:nvSpPr>
            <p:spPr>
              <a:xfrm>
                <a:off x="11554775" y="906566"/>
                <a:ext cx="625142" cy="223781"/>
              </a:xfrm>
              <a:prstGeom prst="rect">
                <a:avLst/>
              </a:prstGeom>
              <a:noFill/>
              <a:ln w="9525">
                <a:solidFill>
                  <a:srgbClr val="948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4">
                  <a:solidFill>
                    <a:schemeClr val="tx1"/>
                  </a:solidFill>
                </a:endParaRPr>
              </a:p>
            </p:txBody>
          </p:sp>
          <p:sp>
            <p:nvSpPr>
              <p:cNvPr id="44" name="文本框 43"/>
              <p:cNvSpPr txBox="1"/>
              <p:nvPr/>
            </p:nvSpPr>
            <p:spPr>
              <a:xfrm>
                <a:off x="11631823" y="925540"/>
                <a:ext cx="471045" cy="215444"/>
              </a:xfrm>
              <a:prstGeom prst="rect">
                <a:avLst/>
              </a:prstGeom>
              <a:noFill/>
            </p:spPr>
            <p:txBody>
              <a:bodyPr wrap="square" rtlCol="0" anchor="ctr">
                <a:spAutoFit/>
              </a:bodyPr>
              <a:lstStyle/>
              <a:p>
                <a:pPr algn="ctr"/>
                <a:r>
                  <a:rPr lang="zh-CN" altLang="en-US" sz="800" dirty="0">
                    <a:latin typeface="黑体" panose="02010609060101010101" pitchFamily="49" charset="-122"/>
                    <a:ea typeface="黑体" panose="02010609060101010101" pitchFamily="49" charset="-122"/>
                  </a:rPr>
                  <a:t>信标</a:t>
                </a:r>
              </a:p>
            </p:txBody>
          </p:sp>
          <p:sp>
            <p:nvSpPr>
              <p:cNvPr id="45" name="矩形 44"/>
              <p:cNvSpPr/>
              <p:nvPr/>
            </p:nvSpPr>
            <p:spPr>
              <a:xfrm>
                <a:off x="12238349" y="906566"/>
                <a:ext cx="625142" cy="215444"/>
              </a:xfrm>
              <a:prstGeom prst="rect">
                <a:avLst/>
              </a:prstGeom>
              <a:noFill/>
              <a:ln w="9525">
                <a:solidFill>
                  <a:srgbClr val="948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4">
                  <a:solidFill>
                    <a:schemeClr val="tx1"/>
                  </a:solidFill>
                </a:endParaRPr>
              </a:p>
            </p:txBody>
          </p:sp>
          <p:sp>
            <p:nvSpPr>
              <p:cNvPr id="46" name="文本框 45"/>
              <p:cNvSpPr txBox="1"/>
              <p:nvPr/>
            </p:nvSpPr>
            <p:spPr>
              <a:xfrm>
                <a:off x="12454207" y="906566"/>
                <a:ext cx="184624" cy="215444"/>
              </a:xfrm>
              <a:prstGeom prst="rect">
                <a:avLst/>
              </a:prstGeom>
              <a:noFill/>
            </p:spPr>
            <p:txBody>
              <a:bodyPr wrap="square" rtlCol="0">
                <a:spAutoFit/>
              </a:bodyPr>
              <a:lstStyle/>
              <a:p>
                <a:pPr algn="ctr"/>
                <a:r>
                  <a:rPr lang="en-US" altLang="zh-CN" sz="800" dirty="0">
                    <a:latin typeface="黑体" panose="02010609060101010101" pitchFamily="49" charset="-122"/>
                    <a:ea typeface="黑体" panose="02010609060101010101" pitchFamily="49" charset="-122"/>
                  </a:rPr>
                  <a:t>…</a:t>
                </a:r>
                <a:endParaRPr lang="zh-CN" altLang="en-US" sz="800" dirty="0">
                  <a:latin typeface="黑体" panose="02010609060101010101" pitchFamily="49" charset="-122"/>
                  <a:ea typeface="黑体" panose="02010609060101010101" pitchFamily="49" charset="-122"/>
                </a:endParaRPr>
              </a:p>
            </p:txBody>
          </p:sp>
          <p:sp>
            <p:nvSpPr>
              <p:cNvPr id="47" name="矩形 46"/>
              <p:cNvSpPr/>
              <p:nvPr/>
            </p:nvSpPr>
            <p:spPr>
              <a:xfrm>
                <a:off x="9607835" y="1199205"/>
                <a:ext cx="993485" cy="218993"/>
              </a:xfrm>
              <a:prstGeom prst="rect">
                <a:avLst/>
              </a:prstGeom>
              <a:noFill/>
              <a:ln w="9525">
                <a:solidFill>
                  <a:srgbClr val="948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4">
                  <a:solidFill>
                    <a:schemeClr val="tx1"/>
                  </a:solidFill>
                </a:endParaRPr>
              </a:p>
            </p:txBody>
          </p:sp>
          <p:sp>
            <p:nvSpPr>
              <p:cNvPr id="48" name="文本框 47"/>
              <p:cNvSpPr txBox="1"/>
              <p:nvPr/>
            </p:nvSpPr>
            <p:spPr>
              <a:xfrm>
                <a:off x="9614458" y="1192358"/>
                <a:ext cx="969679" cy="215444"/>
              </a:xfrm>
              <a:prstGeom prst="rect">
                <a:avLst/>
              </a:prstGeom>
              <a:noFill/>
            </p:spPr>
            <p:txBody>
              <a:bodyPr wrap="square" rtlCol="0">
                <a:spAutoFit/>
              </a:bodyPr>
              <a:lstStyle/>
              <a:p>
                <a:pPr algn="ctr"/>
                <a:r>
                  <a:rPr lang="zh-CN" altLang="en-US" sz="800" dirty="0">
                    <a:latin typeface="黑体" panose="02010609060101010101" pitchFamily="49" charset="-122"/>
                    <a:ea typeface="黑体" panose="02010609060101010101" pitchFamily="49" charset="-122"/>
                  </a:rPr>
                  <a:t>二进制数据对象</a:t>
                </a:r>
              </a:p>
            </p:txBody>
          </p:sp>
          <p:sp>
            <p:nvSpPr>
              <p:cNvPr id="49" name="矩形 48"/>
              <p:cNvSpPr/>
              <p:nvPr/>
            </p:nvSpPr>
            <p:spPr>
              <a:xfrm>
                <a:off x="9607834" y="1487288"/>
                <a:ext cx="993486" cy="215445"/>
              </a:xfrm>
              <a:prstGeom prst="rect">
                <a:avLst/>
              </a:prstGeom>
              <a:noFill/>
              <a:ln w="9525">
                <a:solidFill>
                  <a:srgbClr val="948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4">
                  <a:solidFill>
                    <a:schemeClr val="tx1"/>
                  </a:solidFill>
                </a:endParaRPr>
              </a:p>
            </p:txBody>
          </p:sp>
          <p:sp>
            <p:nvSpPr>
              <p:cNvPr id="50" name="文本框 49"/>
              <p:cNvSpPr txBox="1"/>
              <p:nvPr/>
            </p:nvSpPr>
            <p:spPr>
              <a:xfrm>
                <a:off x="9685945" y="1487289"/>
                <a:ext cx="837264" cy="215444"/>
              </a:xfrm>
              <a:prstGeom prst="rect">
                <a:avLst/>
              </a:prstGeom>
              <a:noFill/>
            </p:spPr>
            <p:txBody>
              <a:bodyPr wrap="square" rtlCol="0">
                <a:spAutoFit/>
              </a:bodyPr>
              <a:lstStyle/>
              <a:p>
                <a:pPr algn="ctr"/>
                <a:r>
                  <a:rPr lang="zh-CN" altLang="en-US" sz="800" dirty="0">
                    <a:latin typeface="黑体" panose="02010609060101010101" pitchFamily="49" charset="-122"/>
                    <a:ea typeface="黑体" panose="02010609060101010101" pitchFamily="49" charset="-122"/>
                  </a:rPr>
                  <a:t>系统环境对象</a:t>
                </a:r>
              </a:p>
            </p:txBody>
          </p:sp>
          <p:sp>
            <p:nvSpPr>
              <p:cNvPr id="51" name="内容占位符 2"/>
              <p:cNvSpPr txBox="1">
                <a:spLocks/>
              </p:cNvSpPr>
              <p:nvPr/>
            </p:nvSpPr>
            <p:spPr>
              <a:xfrm>
                <a:off x="9865779" y="721283"/>
                <a:ext cx="801810" cy="333720"/>
              </a:xfrm>
              <a:prstGeom prst="rect">
                <a:avLst/>
              </a:prstGeom>
            </p:spPr>
            <p:txBody>
              <a:bodyPr vert="horz" lIns="36276" tIns="18138" rIns="36276" bIns="18138" rtlCol="0">
                <a:normAutofit/>
              </a:bodyPr>
              <a:lstStyle>
                <a:lvl1pPr marL="171450" indent="-171450" algn="l" defTabSz="685800" rtl="0" eaLnBrk="1" latinLnBrk="0" hangingPunct="1">
                  <a:lnSpc>
                    <a:spcPct val="125000"/>
                  </a:lnSpc>
                  <a:spcBef>
                    <a:spcPts val="600"/>
                  </a:spcBef>
                  <a:spcAft>
                    <a:spcPts val="600"/>
                  </a:spcAft>
                  <a:buFont typeface="Arial" panose="020B0604020202020204" pitchFamily="34" charset="0"/>
                  <a:buChar char="•"/>
                  <a:defRPr sz="6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25000"/>
                  </a:lnSpc>
                  <a:spcBef>
                    <a:spcPts val="600"/>
                  </a:spcBef>
                  <a:spcAft>
                    <a:spcPts val="600"/>
                  </a:spcAft>
                  <a:buFont typeface="Arial" panose="020B0604020202020204" pitchFamily="34" charset="0"/>
                  <a:buChar char="•"/>
                  <a:defRPr sz="4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25000"/>
                  </a:lnSpc>
                  <a:spcBef>
                    <a:spcPts val="600"/>
                  </a:spcBef>
                  <a:spcAft>
                    <a:spcPts val="600"/>
                  </a:spcAft>
                  <a:buFont typeface="Arial" panose="020B0604020202020204" pitchFamily="34" charset="0"/>
                  <a:buChar char="•"/>
                  <a:defRPr sz="4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25000"/>
                  </a:lnSpc>
                  <a:spcBef>
                    <a:spcPts val="600"/>
                  </a:spcBef>
                  <a:spcAft>
                    <a:spcPts val="600"/>
                  </a:spcAft>
                  <a:buFont typeface="Arial" panose="020B0604020202020204" pitchFamily="34" charset="0"/>
                  <a:buChar char="•"/>
                  <a:defRPr sz="4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25000"/>
                  </a:lnSpc>
                  <a:spcBef>
                    <a:spcPts val="600"/>
                  </a:spcBef>
                  <a:spcAft>
                    <a:spcPts val="600"/>
                  </a:spcAft>
                  <a:buFont typeface="Arial" panose="020B0604020202020204" pitchFamily="34" charset="0"/>
                  <a:buChar char="•"/>
                  <a:defRPr sz="4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749719">
                  <a:lnSpc>
                    <a:spcPct val="150000"/>
                  </a:lnSpc>
                  <a:spcAft>
                    <a:spcPts val="0"/>
                  </a:spcAft>
                  <a:buNone/>
                </a:pPr>
                <a:r>
                  <a:rPr lang="zh-CN" altLang="en-US" sz="900" b="1" dirty="0">
                    <a:solidFill>
                      <a:schemeClr val="tx1"/>
                    </a:solidFill>
                  </a:rPr>
                  <a:t>流量检测</a:t>
                </a:r>
                <a:endParaRPr lang="en-US" altLang="zh-CN" sz="900" b="1" dirty="0">
                  <a:solidFill>
                    <a:schemeClr val="tx1"/>
                  </a:solidFill>
                </a:endParaRPr>
              </a:p>
            </p:txBody>
          </p:sp>
          <p:sp>
            <p:nvSpPr>
              <p:cNvPr id="52" name="内容占位符 2"/>
              <p:cNvSpPr txBox="1">
                <a:spLocks/>
              </p:cNvSpPr>
              <p:nvPr/>
            </p:nvSpPr>
            <p:spPr>
              <a:xfrm>
                <a:off x="10824953" y="1295875"/>
                <a:ext cx="1459643" cy="333720"/>
              </a:xfrm>
              <a:prstGeom prst="rect">
                <a:avLst/>
              </a:prstGeom>
            </p:spPr>
            <p:txBody>
              <a:bodyPr vert="horz" lIns="36276" tIns="18138" rIns="36276" bIns="18138" rtlCol="0">
                <a:normAutofit/>
              </a:bodyPr>
              <a:lstStyle>
                <a:lvl1pPr marL="171450" indent="-171450" algn="l" defTabSz="685800" rtl="0" eaLnBrk="1" latinLnBrk="0" hangingPunct="1">
                  <a:lnSpc>
                    <a:spcPct val="125000"/>
                  </a:lnSpc>
                  <a:spcBef>
                    <a:spcPts val="600"/>
                  </a:spcBef>
                  <a:spcAft>
                    <a:spcPts val="600"/>
                  </a:spcAft>
                  <a:buFont typeface="Arial" panose="020B0604020202020204" pitchFamily="34" charset="0"/>
                  <a:buChar char="•"/>
                  <a:defRPr sz="6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25000"/>
                  </a:lnSpc>
                  <a:spcBef>
                    <a:spcPts val="600"/>
                  </a:spcBef>
                  <a:spcAft>
                    <a:spcPts val="600"/>
                  </a:spcAft>
                  <a:buFont typeface="Arial" panose="020B0604020202020204" pitchFamily="34" charset="0"/>
                  <a:buChar char="•"/>
                  <a:defRPr sz="4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25000"/>
                  </a:lnSpc>
                  <a:spcBef>
                    <a:spcPts val="600"/>
                  </a:spcBef>
                  <a:spcAft>
                    <a:spcPts val="600"/>
                  </a:spcAft>
                  <a:buFont typeface="Arial" panose="020B0604020202020204" pitchFamily="34" charset="0"/>
                  <a:buChar char="•"/>
                  <a:defRPr sz="4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25000"/>
                  </a:lnSpc>
                  <a:spcBef>
                    <a:spcPts val="600"/>
                  </a:spcBef>
                  <a:spcAft>
                    <a:spcPts val="600"/>
                  </a:spcAft>
                  <a:buFont typeface="Arial" panose="020B0604020202020204" pitchFamily="34" charset="0"/>
                  <a:buChar char="•"/>
                  <a:defRPr sz="4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25000"/>
                  </a:lnSpc>
                  <a:spcBef>
                    <a:spcPts val="600"/>
                  </a:spcBef>
                  <a:spcAft>
                    <a:spcPts val="600"/>
                  </a:spcAft>
                  <a:buFont typeface="Arial" panose="020B0604020202020204" pitchFamily="34" charset="0"/>
                  <a:buChar char="•"/>
                  <a:defRPr sz="4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defTabSz="749719">
                  <a:lnSpc>
                    <a:spcPct val="150000"/>
                  </a:lnSpc>
                  <a:spcAft>
                    <a:spcPts val="0"/>
                  </a:spcAft>
                  <a:buNone/>
                </a:pPr>
                <a:r>
                  <a:rPr lang="zh-CN" altLang="en-US" sz="900" b="1" dirty="0">
                    <a:solidFill>
                      <a:schemeClr val="tx1"/>
                    </a:solidFill>
                  </a:rPr>
                  <a:t>本地检测</a:t>
                </a:r>
                <a:endParaRPr lang="en-US" altLang="zh-CN" sz="900" b="1" dirty="0">
                  <a:solidFill>
                    <a:schemeClr val="tx1"/>
                  </a:solidFill>
                </a:endParaRPr>
              </a:p>
            </p:txBody>
          </p:sp>
          <p:sp>
            <p:nvSpPr>
              <p:cNvPr id="53" name="左中括号 52"/>
              <p:cNvSpPr/>
              <p:nvPr/>
            </p:nvSpPr>
            <p:spPr>
              <a:xfrm>
                <a:off x="10667589" y="708123"/>
                <a:ext cx="82461" cy="360040"/>
              </a:xfrm>
              <a:prstGeom prst="leftBracket">
                <a:avLst/>
              </a:prstGeom>
              <a:ln w="9525">
                <a:solidFill>
                  <a:srgbClr val="948A5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714"/>
              </a:p>
            </p:txBody>
          </p:sp>
          <p:sp>
            <p:nvSpPr>
              <p:cNvPr id="54" name="左中括号 53"/>
              <p:cNvSpPr/>
              <p:nvPr/>
            </p:nvSpPr>
            <p:spPr>
              <a:xfrm flipH="1">
                <a:off x="10660855" y="1293206"/>
                <a:ext cx="87380" cy="348052"/>
              </a:xfrm>
              <a:prstGeom prst="leftBracket">
                <a:avLst/>
              </a:prstGeom>
              <a:ln w="9525">
                <a:solidFill>
                  <a:srgbClr val="948A5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714"/>
              </a:p>
            </p:txBody>
          </p:sp>
        </p:grpSp>
      </p:grpSp>
      <p:grpSp>
        <p:nvGrpSpPr>
          <p:cNvPr id="60" name="组合 59"/>
          <p:cNvGrpSpPr/>
          <p:nvPr/>
        </p:nvGrpSpPr>
        <p:grpSpPr>
          <a:xfrm>
            <a:off x="5101481" y="1958926"/>
            <a:ext cx="3239431" cy="679696"/>
            <a:chOff x="7294510" y="674181"/>
            <a:chExt cx="1857751" cy="679696"/>
          </a:xfrm>
        </p:grpSpPr>
        <p:sp>
          <p:nvSpPr>
            <p:cNvPr id="58" name="矩形 57">
              <a:extLst>
                <a:ext uri="{FF2B5EF4-FFF2-40B4-BE49-F238E27FC236}">
                  <a16:creationId xmlns:a16="http://schemas.microsoft.com/office/drawing/2014/main" xmlns="" id="{351FE62D-4D75-4747-9C7E-3CF918A52810}"/>
                </a:ext>
              </a:extLst>
            </p:cNvPr>
            <p:cNvSpPr/>
            <p:nvPr/>
          </p:nvSpPr>
          <p:spPr>
            <a:xfrm>
              <a:off x="7294510" y="808337"/>
              <a:ext cx="1857751" cy="545540"/>
            </a:xfrm>
            <a:prstGeom prst="rect">
              <a:avLst/>
            </a:prstGeom>
            <a:noFill/>
            <a:ln w="127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CN" altLang="en-US" sz="800" dirty="0">
                  <a:solidFill>
                    <a:schemeClr val="tx1"/>
                  </a:solidFill>
                  <a:latin typeface="微软雅黑" panose="020B0503020204020204" pitchFamily="34" charset="-122"/>
                  <a:ea typeface="微软雅黑" panose="020B0503020204020204" pitchFamily="34" charset="-122"/>
                </a:rPr>
                <a:t>多种输入对象，多种输出结果，威胁检测多样化。</a:t>
              </a:r>
            </a:p>
          </p:txBody>
        </p:sp>
        <p:sp>
          <p:nvSpPr>
            <p:cNvPr id="59" name="矩形 58">
              <a:extLst>
                <a:ext uri="{FF2B5EF4-FFF2-40B4-BE49-F238E27FC236}">
                  <a16:creationId xmlns:a16="http://schemas.microsoft.com/office/drawing/2014/main" xmlns="" id="{964FA0CA-A753-4564-AAED-A10706D0E803}"/>
                </a:ext>
              </a:extLst>
            </p:cNvPr>
            <p:cNvSpPr/>
            <p:nvPr/>
          </p:nvSpPr>
          <p:spPr>
            <a:xfrm>
              <a:off x="7354638" y="674181"/>
              <a:ext cx="1296144" cy="2628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latin typeface="微软雅黑" panose="020B0503020204020204" pitchFamily="34" charset="-122"/>
                  <a:ea typeface="微软雅黑" panose="020B0503020204020204" pitchFamily="34" charset="-122"/>
                </a:rPr>
                <a:t>下一代威胁检测引擎</a:t>
              </a:r>
            </a:p>
          </p:txBody>
        </p:sp>
      </p:grpSp>
      <p:sp>
        <p:nvSpPr>
          <p:cNvPr id="96" name="矩形 95"/>
          <p:cNvSpPr/>
          <p:nvPr/>
        </p:nvSpPr>
        <p:spPr>
          <a:xfrm>
            <a:off x="8457196" y="543834"/>
            <a:ext cx="4427895" cy="2134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9" name="组合 98"/>
          <p:cNvGrpSpPr/>
          <p:nvPr/>
        </p:nvGrpSpPr>
        <p:grpSpPr>
          <a:xfrm>
            <a:off x="8739092" y="804866"/>
            <a:ext cx="4145999" cy="1623254"/>
            <a:chOff x="8018335" y="811177"/>
            <a:chExt cx="4145999" cy="1623254"/>
          </a:xfrm>
        </p:grpSpPr>
        <p:sp>
          <p:nvSpPr>
            <p:cNvPr id="62" name="矩形 61"/>
            <p:cNvSpPr/>
            <p:nvPr/>
          </p:nvSpPr>
          <p:spPr>
            <a:xfrm>
              <a:off x="10610373" y="925823"/>
              <a:ext cx="625492" cy="215444"/>
            </a:xfrm>
            <a:prstGeom prst="rect">
              <a:avLst/>
            </a:prstGeom>
            <a:noFill/>
          </p:spPr>
          <p:txBody>
            <a:bodyPr wrap="square" rtlCol="0">
              <a:spAutoFit/>
            </a:bodyPr>
            <a:lstStyle/>
            <a:p>
              <a:pPr algn="ctr"/>
              <a:r>
                <a:rPr lang="zh-CN" altLang="en-US" sz="800" dirty="0">
                  <a:latin typeface="微软雅黑" panose="020B0503020204020204" pitchFamily="34" charset="-122"/>
                  <a:ea typeface="微软雅黑" panose="020B0503020204020204" pitchFamily="34" charset="-122"/>
                </a:rPr>
                <a:t> 提高检出</a:t>
              </a:r>
              <a:endParaRPr lang="en-US" altLang="zh-CN" sz="800" dirty="0">
                <a:latin typeface="微软雅黑" panose="020B0503020204020204" pitchFamily="34" charset="-122"/>
                <a:ea typeface="微软雅黑" panose="020B0503020204020204" pitchFamily="34" charset="-122"/>
              </a:endParaRPr>
            </a:p>
          </p:txBody>
        </p:sp>
        <p:sp>
          <p:nvSpPr>
            <p:cNvPr id="64" name="双括号 63"/>
            <p:cNvSpPr/>
            <p:nvPr/>
          </p:nvSpPr>
          <p:spPr>
            <a:xfrm>
              <a:off x="8018335" y="811177"/>
              <a:ext cx="1457425" cy="1623254"/>
            </a:xfrm>
            <a:prstGeom prst="bracketPair">
              <a:avLst>
                <a:gd name="adj" fmla="val 6974"/>
              </a:avLst>
            </a:prstGeom>
            <a:ln w="19050">
              <a:solidFill>
                <a:srgbClr val="948A5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714"/>
            </a:p>
          </p:txBody>
        </p:sp>
        <p:sp>
          <p:nvSpPr>
            <p:cNvPr id="65" name="矩形 64"/>
            <p:cNvSpPr/>
            <p:nvPr/>
          </p:nvSpPr>
          <p:spPr>
            <a:xfrm>
              <a:off x="8083541" y="822055"/>
              <a:ext cx="1392219" cy="1272143"/>
            </a:xfrm>
            <a:prstGeom prst="rect">
              <a:avLst/>
            </a:prstGeom>
          </p:spPr>
          <p:txBody>
            <a:bodyPr wrap="square">
              <a:spAutoFit/>
            </a:bodyPr>
            <a:lstStyle/>
            <a:p>
              <a:pPr marL="68011" indent="-68011" defTabSz="272045">
                <a:lnSpc>
                  <a:spcPct val="125000"/>
                </a:lnSpc>
                <a:spcBef>
                  <a:spcPts val="238"/>
                </a:spcBef>
                <a:spcAft>
                  <a:spcPts val="238"/>
                </a:spcAft>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黑白</a:t>
              </a:r>
              <a:endParaRPr lang="en-US" altLang="zh-CN" sz="800" dirty="0">
                <a:latin typeface="微软雅黑" panose="020B0503020204020204" pitchFamily="34" charset="-122"/>
                <a:ea typeface="微软雅黑" panose="020B0503020204020204" pitchFamily="34" charset="-122"/>
              </a:endParaRPr>
            </a:p>
            <a:p>
              <a:pPr marL="68011" indent="-68011" defTabSz="272045">
                <a:lnSpc>
                  <a:spcPct val="125000"/>
                </a:lnSpc>
                <a:spcBef>
                  <a:spcPts val="238"/>
                </a:spcBef>
                <a:spcAft>
                  <a:spcPts val="238"/>
                </a:spcAft>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多向量</a:t>
              </a:r>
              <a:endParaRPr lang="en-US" altLang="zh-CN" sz="800" dirty="0">
                <a:latin typeface="微软雅黑" panose="020B0503020204020204" pitchFamily="34" charset="-122"/>
                <a:ea typeface="微软雅黑" panose="020B0503020204020204" pitchFamily="34" charset="-122"/>
              </a:endParaRPr>
            </a:p>
            <a:p>
              <a:pPr defTabSz="272045">
                <a:lnSpc>
                  <a:spcPct val="125000"/>
                </a:lnSpc>
                <a:spcBef>
                  <a:spcPts val="238"/>
                </a:spcBef>
                <a:spcAft>
                  <a:spcPts val="238"/>
                </a:spcAft>
              </a:pPr>
              <a:endParaRPr lang="en-US" altLang="zh-CN" sz="800" dirty="0">
                <a:latin typeface="微软雅黑" panose="020B0503020204020204" pitchFamily="34" charset="-122"/>
                <a:ea typeface="微软雅黑" panose="020B0503020204020204" pitchFamily="34" charset="-122"/>
              </a:endParaRPr>
            </a:p>
            <a:p>
              <a:pPr marL="68011" indent="-68011" defTabSz="272045">
                <a:lnSpc>
                  <a:spcPct val="125000"/>
                </a:lnSpc>
                <a:spcBef>
                  <a:spcPts val="238"/>
                </a:spcBef>
                <a:spcAft>
                  <a:spcPts val="238"/>
                </a:spcAft>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核心行为</a:t>
              </a:r>
              <a:endParaRPr lang="en-US" altLang="zh-CN" sz="800" dirty="0">
                <a:latin typeface="微软雅黑" panose="020B0503020204020204" pitchFamily="34" charset="-122"/>
                <a:ea typeface="微软雅黑" panose="020B0503020204020204" pitchFamily="34" charset="-122"/>
              </a:endParaRPr>
            </a:p>
            <a:p>
              <a:pPr defTabSz="272045">
                <a:lnSpc>
                  <a:spcPct val="125000"/>
                </a:lnSpc>
                <a:spcBef>
                  <a:spcPts val="238"/>
                </a:spcBef>
                <a:spcAft>
                  <a:spcPts val="238"/>
                </a:spcAft>
              </a:pPr>
              <a:endParaRPr lang="en-US" altLang="zh-CN" sz="800" dirty="0">
                <a:latin typeface="微软雅黑" panose="020B0503020204020204" pitchFamily="34" charset="-122"/>
                <a:ea typeface="微软雅黑" panose="020B0503020204020204" pitchFamily="34" charset="-122"/>
              </a:endParaRPr>
            </a:p>
            <a:p>
              <a:pPr marL="68011" indent="-68011" defTabSz="272045">
                <a:lnSpc>
                  <a:spcPct val="125000"/>
                </a:lnSpc>
                <a:spcBef>
                  <a:spcPts val="238"/>
                </a:spcBef>
                <a:spcAft>
                  <a:spcPts val="238"/>
                </a:spcAft>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威胁行为</a:t>
              </a:r>
              <a:endParaRPr lang="en-US" altLang="zh-CN" sz="800" dirty="0">
                <a:latin typeface="微软雅黑" panose="020B0503020204020204" pitchFamily="34" charset="-122"/>
                <a:ea typeface="微软雅黑" panose="020B0503020204020204" pitchFamily="34" charset="-122"/>
              </a:endParaRPr>
            </a:p>
          </p:txBody>
        </p:sp>
        <p:sp>
          <p:nvSpPr>
            <p:cNvPr id="66" name="矩形 65"/>
            <p:cNvSpPr/>
            <p:nvPr/>
          </p:nvSpPr>
          <p:spPr>
            <a:xfrm>
              <a:off x="8775121" y="813889"/>
              <a:ext cx="561051" cy="615553"/>
            </a:xfrm>
            <a:prstGeom prst="rect">
              <a:avLst/>
            </a:prstGeom>
          </p:spPr>
          <p:txBody>
            <a:bodyPr wrap="none">
              <a:spAutoFit/>
            </a:bodyPr>
            <a:lstStyle/>
            <a:p>
              <a:pPr marL="68011" indent="-68011" defTabSz="272045">
                <a:spcBef>
                  <a:spcPts val="238"/>
                </a:spcBef>
                <a:spcAft>
                  <a:spcPts val="238"/>
                </a:spcAft>
                <a:buFont typeface="Arial" panose="020B0604020202020204" pitchFamily="34" charset="0"/>
                <a:buChar char="•"/>
              </a:pPr>
              <a:r>
                <a:rPr lang="zh-CN" altLang="en-US" sz="600" dirty="0">
                  <a:latin typeface="微软雅黑" panose="020B0503020204020204" pitchFamily="34" charset="-122"/>
                  <a:ea typeface="微软雅黑" panose="020B0503020204020204" pitchFamily="34" charset="-122"/>
                </a:rPr>
                <a:t>识别信息</a:t>
              </a:r>
              <a:endParaRPr lang="en-US" altLang="zh-CN" sz="600" dirty="0">
                <a:latin typeface="微软雅黑" panose="020B0503020204020204" pitchFamily="34" charset="-122"/>
                <a:ea typeface="微软雅黑" panose="020B0503020204020204" pitchFamily="34" charset="-122"/>
              </a:endParaRPr>
            </a:p>
            <a:p>
              <a:pPr marL="68011" indent="-68011" defTabSz="272045">
                <a:spcBef>
                  <a:spcPts val="238"/>
                </a:spcBef>
                <a:spcAft>
                  <a:spcPts val="238"/>
                </a:spcAft>
                <a:buFont typeface="Arial" panose="020B0604020202020204" pitchFamily="34" charset="0"/>
                <a:buChar char="•"/>
              </a:pPr>
              <a:r>
                <a:rPr lang="zh-CN" altLang="en-US" sz="600" dirty="0">
                  <a:latin typeface="微软雅黑" panose="020B0503020204020204" pitchFamily="34" charset="-122"/>
                  <a:ea typeface="微软雅黑" panose="020B0503020204020204" pitchFamily="34" charset="-122"/>
                </a:rPr>
                <a:t>基础信息</a:t>
              </a:r>
              <a:endParaRPr lang="en-US" altLang="zh-CN" sz="600" dirty="0">
                <a:latin typeface="微软雅黑" panose="020B0503020204020204" pitchFamily="34" charset="-122"/>
                <a:ea typeface="微软雅黑" panose="020B0503020204020204" pitchFamily="34" charset="-122"/>
              </a:endParaRPr>
            </a:p>
            <a:p>
              <a:pPr marL="68011" indent="-68011" defTabSz="272045">
                <a:spcBef>
                  <a:spcPts val="238"/>
                </a:spcBef>
                <a:spcAft>
                  <a:spcPts val="238"/>
                </a:spcAft>
                <a:buFont typeface="Arial" panose="020B0604020202020204" pitchFamily="34" charset="0"/>
                <a:buChar char="•"/>
              </a:pPr>
              <a:r>
                <a:rPr lang="zh-CN" altLang="en-US" sz="600" dirty="0">
                  <a:latin typeface="微软雅黑" panose="020B0503020204020204" pitchFamily="34" charset="-122"/>
                  <a:ea typeface="微软雅黑" panose="020B0503020204020204" pitchFamily="34" charset="-122"/>
                </a:rPr>
                <a:t>附加信息</a:t>
              </a:r>
              <a:endParaRPr lang="en-US" altLang="zh-CN" sz="600" dirty="0">
                <a:latin typeface="微软雅黑" panose="020B0503020204020204" pitchFamily="34" charset="-122"/>
                <a:ea typeface="微软雅黑" panose="020B0503020204020204" pitchFamily="34" charset="-122"/>
              </a:endParaRPr>
            </a:p>
            <a:p>
              <a:pPr marL="68011" indent="-68011" defTabSz="272045">
                <a:spcBef>
                  <a:spcPts val="238"/>
                </a:spcBef>
                <a:spcAft>
                  <a:spcPts val="238"/>
                </a:spcAft>
                <a:buFont typeface="Arial" panose="020B0604020202020204" pitchFamily="34" charset="0"/>
                <a:buChar char="•"/>
              </a:pPr>
              <a:r>
                <a:rPr lang="zh-CN" altLang="en-US" sz="600" dirty="0">
                  <a:latin typeface="微软雅黑" panose="020B0503020204020204" pitchFamily="34" charset="-122"/>
                  <a:ea typeface="微软雅黑" panose="020B0503020204020204" pitchFamily="34" charset="-122"/>
                </a:rPr>
                <a:t>行为信息</a:t>
              </a:r>
              <a:endParaRPr lang="en-US" altLang="zh-CN" sz="600" dirty="0">
                <a:latin typeface="微软雅黑" panose="020B0503020204020204" pitchFamily="34" charset="-122"/>
                <a:ea typeface="微软雅黑" panose="020B0503020204020204" pitchFamily="34" charset="-122"/>
              </a:endParaRPr>
            </a:p>
          </p:txBody>
        </p:sp>
        <p:sp>
          <p:nvSpPr>
            <p:cNvPr id="67" name="矩形 66"/>
            <p:cNvSpPr/>
            <p:nvPr/>
          </p:nvSpPr>
          <p:spPr>
            <a:xfrm>
              <a:off x="8775356" y="1463429"/>
              <a:ext cx="655629" cy="471924"/>
            </a:xfrm>
            <a:prstGeom prst="rect">
              <a:avLst/>
            </a:prstGeom>
          </p:spPr>
          <p:txBody>
            <a:bodyPr wrap="none">
              <a:spAutoFit/>
            </a:bodyPr>
            <a:lstStyle/>
            <a:p>
              <a:pPr marL="68011" indent="-68011" defTabSz="272045">
                <a:spcBef>
                  <a:spcPts val="238"/>
                </a:spcBef>
                <a:spcAft>
                  <a:spcPts val="238"/>
                </a:spcAft>
                <a:buFont typeface="Arial" panose="020B0604020202020204" pitchFamily="34" charset="0"/>
                <a:buChar char="•"/>
              </a:pPr>
              <a:r>
                <a:rPr lang="zh-CN" altLang="en-US" sz="600" dirty="0">
                  <a:latin typeface="微软雅黑" panose="020B0503020204020204" pitchFamily="34" charset="-122"/>
                  <a:ea typeface="微软雅黑" panose="020B0503020204020204" pitchFamily="34" charset="-122"/>
                </a:rPr>
                <a:t>远控</a:t>
              </a:r>
              <a:r>
                <a:rPr lang="en-US" altLang="zh-CN" sz="600" dirty="0">
                  <a:latin typeface="微软雅黑" panose="020B0503020204020204" pitchFamily="34" charset="-122"/>
                  <a:ea typeface="微软雅黑" panose="020B0503020204020204" pitchFamily="34" charset="-122"/>
                </a:rPr>
                <a:t> </a:t>
              </a:r>
              <a:r>
                <a:rPr lang="zh-CN" altLang="en-US" sz="600" dirty="0">
                  <a:latin typeface="微软雅黑" panose="020B0503020204020204" pitchFamily="34" charset="-122"/>
                  <a:ea typeface="微软雅黑" panose="020B0503020204020204" pitchFamily="34" charset="-122"/>
                </a:rPr>
                <a:t>广告</a:t>
              </a:r>
              <a:endParaRPr lang="en-US" altLang="zh-CN" sz="600" dirty="0">
                <a:latin typeface="微软雅黑" panose="020B0503020204020204" pitchFamily="34" charset="-122"/>
                <a:ea typeface="微软雅黑" panose="020B0503020204020204" pitchFamily="34" charset="-122"/>
              </a:endParaRPr>
            </a:p>
            <a:p>
              <a:pPr marL="68011" indent="-68011" defTabSz="272045">
                <a:spcBef>
                  <a:spcPts val="238"/>
                </a:spcBef>
                <a:spcAft>
                  <a:spcPts val="238"/>
                </a:spcAft>
                <a:buFont typeface="Arial" panose="020B0604020202020204" pitchFamily="34" charset="0"/>
                <a:buChar char="•"/>
              </a:pPr>
              <a:r>
                <a:rPr lang="en-US" altLang="zh-CN" sz="600" dirty="0">
                  <a:latin typeface="微软雅黑" panose="020B0503020204020204" pitchFamily="34" charset="-122"/>
                  <a:ea typeface="微软雅黑" panose="020B0503020204020204" pitchFamily="34" charset="-122"/>
                </a:rPr>
                <a:t>DDOS </a:t>
              </a:r>
              <a:r>
                <a:rPr lang="zh-CN" altLang="en-US" sz="600" dirty="0">
                  <a:latin typeface="微软雅黑" panose="020B0503020204020204" pitchFamily="34" charset="-122"/>
                  <a:ea typeface="微软雅黑" panose="020B0503020204020204" pitchFamily="34" charset="-122"/>
                </a:rPr>
                <a:t>下载</a:t>
              </a:r>
              <a:endParaRPr lang="en-US" altLang="zh-CN" sz="600" dirty="0">
                <a:latin typeface="微软雅黑" panose="020B0503020204020204" pitchFamily="34" charset="-122"/>
                <a:ea typeface="微软雅黑" panose="020B0503020204020204" pitchFamily="34" charset="-122"/>
              </a:endParaRPr>
            </a:p>
            <a:p>
              <a:pPr marL="68011" indent="-68011" defTabSz="272045">
                <a:spcBef>
                  <a:spcPts val="238"/>
                </a:spcBef>
                <a:spcAft>
                  <a:spcPts val="238"/>
                </a:spcAft>
                <a:buFont typeface="Arial" panose="020B0604020202020204" pitchFamily="34" charset="0"/>
                <a:buChar char="•"/>
              </a:pPr>
              <a:r>
                <a:rPr lang="zh-CN" altLang="en-US" sz="600" dirty="0">
                  <a:latin typeface="微软雅黑" panose="020B0503020204020204" pitchFamily="34" charset="-122"/>
                  <a:ea typeface="微软雅黑" panose="020B0503020204020204" pitchFamily="34" charset="-122"/>
                </a:rPr>
                <a:t>窃取</a:t>
              </a:r>
              <a:endParaRPr lang="en-US" altLang="zh-CN" sz="600" dirty="0">
                <a:latin typeface="微软雅黑" panose="020B0503020204020204" pitchFamily="34" charset="-122"/>
                <a:ea typeface="微软雅黑" panose="020B0503020204020204" pitchFamily="34" charset="-122"/>
              </a:endParaRPr>
            </a:p>
          </p:txBody>
        </p:sp>
        <p:sp>
          <p:nvSpPr>
            <p:cNvPr id="68" name="矩形 67"/>
            <p:cNvSpPr/>
            <p:nvPr/>
          </p:nvSpPr>
          <p:spPr>
            <a:xfrm>
              <a:off x="8775092" y="1875304"/>
              <a:ext cx="737381" cy="471924"/>
            </a:xfrm>
            <a:prstGeom prst="rect">
              <a:avLst/>
            </a:prstGeom>
          </p:spPr>
          <p:txBody>
            <a:bodyPr wrap="none">
              <a:spAutoFit/>
            </a:bodyPr>
            <a:lstStyle/>
            <a:p>
              <a:pPr marL="68011" indent="-68011" defTabSz="272045">
                <a:spcBef>
                  <a:spcPts val="238"/>
                </a:spcBef>
                <a:spcAft>
                  <a:spcPts val="238"/>
                </a:spcAft>
                <a:buFont typeface="Arial" panose="020B0604020202020204" pitchFamily="34" charset="0"/>
                <a:buChar char="•"/>
              </a:pPr>
              <a:r>
                <a:rPr lang="zh-CN" altLang="en-US" sz="600" dirty="0">
                  <a:latin typeface="微软雅黑" panose="020B0503020204020204" pitchFamily="34" charset="-122"/>
                  <a:ea typeface="微软雅黑" panose="020B0503020204020204" pitchFamily="34" charset="-122"/>
                </a:rPr>
                <a:t>传播 伪装</a:t>
              </a:r>
              <a:endParaRPr lang="en-US" altLang="zh-CN" sz="600" dirty="0">
                <a:latin typeface="微软雅黑" panose="020B0503020204020204" pitchFamily="34" charset="-122"/>
                <a:ea typeface="微软雅黑" panose="020B0503020204020204" pitchFamily="34" charset="-122"/>
              </a:endParaRPr>
            </a:p>
            <a:p>
              <a:pPr marL="68011" indent="-68011" defTabSz="272045">
                <a:spcBef>
                  <a:spcPts val="238"/>
                </a:spcBef>
                <a:spcAft>
                  <a:spcPts val="238"/>
                </a:spcAft>
                <a:buFont typeface="Arial" panose="020B0604020202020204" pitchFamily="34" charset="0"/>
                <a:buChar char="•"/>
              </a:pPr>
              <a:r>
                <a:rPr lang="zh-CN" altLang="en-US" sz="600" dirty="0">
                  <a:latin typeface="微软雅黑" panose="020B0503020204020204" pitchFamily="34" charset="-122"/>
                  <a:ea typeface="微软雅黑" panose="020B0503020204020204" pitchFamily="34" charset="-122"/>
                </a:rPr>
                <a:t>隐蔽 对抗</a:t>
              </a:r>
              <a:endParaRPr lang="en-US" altLang="zh-CN" sz="600" dirty="0">
                <a:latin typeface="微软雅黑" panose="020B0503020204020204" pitchFamily="34" charset="-122"/>
                <a:ea typeface="微软雅黑" panose="020B0503020204020204" pitchFamily="34" charset="-122"/>
              </a:endParaRPr>
            </a:p>
            <a:p>
              <a:pPr marL="68011" indent="-68011" defTabSz="272045">
                <a:spcBef>
                  <a:spcPts val="238"/>
                </a:spcBef>
                <a:spcAft>
                  <a:spcPts val="238"/>
                </a:spcAft>
                <a:buFont typeface="Arial" panose="020B0604020202020204" pitchFamily="34" charset="0"/>
                <a:buChar char="•"/>
              </a:pPr>
              <a:r>
                <a:rPr lang="zh-CN" altLang="en-US" sz="600" dirty="0">
                  <a:latin typeface="微软雅黑" panose="020B0503020204020204" pitchFamily="34" charset="-122"/>
                  <a:ea typeface="微软雅黑" panose="020B0503020204020204" pitchFamily="34" charset="-122"/>
                </a:rPr>
                <a:t>信息获取 攻击</a:t>
              </a:r>
              <a:endParaRPr lang="en-US" altLang="zh-CN" sz="600" dirty="0">
                <a:latin typeface="微软雅黑" panose="020B0503020204020204" pitchFamily="34" charset="-122"/>
                <a:ea typeface="微软雅黑" panose="020B0503020204020204" pitchFamily="34" charset="-122"/>
              </a:endParaRPr>
            </a:p>
          </p:txBody>
        </p:sp>
        <p:cxnSp>
          <p:nvCxnSpPr>
            <p:cNvPr id="69" name="直接箭头连接符 68"/>
            <p:cNvCxnSpPr/>
            <p:nvPr/>
          </p:nvCxnSpPr>
          <p:spPr>
            <a:xfrm flipV="1">
              <a:off x="9544914" y="1208084"/>
              <a:ext cx="548044" cy="431329"/>
            </a:xfrm>
            <a:prstGeom prst="straightConnector1">
              <a:avLst/>
            </a:prstGeom>
            <a:ln w="19050">
              <a:solidFill>
                <a:srgbClr val="948A5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9544914" y="1632333"/>
              <a:ext cx="548044" cy="434195"/>
            </a:xfrm>
            <a:prstGeom prst="straightConnector1">
              <a:avLst/>
            </a:prstGeom>
            <a:ln w="19050">
              <a:solidFill>
                <a:srgbClr val="948A54"/>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rot="19333334">
              <a:off x="9410890" y="1199056"/>
              <a:ext cx="706632" cy="215444"/>
            </a:xfrm>
            <a:prstGeom prst="rect">
              <a:avLst/>
            </a:prstGeom>
            <a:noFill/>
          </p:spPr>
          <p:txBody>
            <a:bodyPr wrap="square" rtlCol="0">
              <a:spAutoFit/>
            </a:bodyPr>
            <a:lstStyle/>
            <a:p>
              <a:pPr algn="ctr"/>
              <a:r>
                <a:rPr lang="zh-CN" altLang="en-US" sz="800" dirty="0">
                  <a:latin typeface="微软雅黑" panose="020B0503020204020204" pitchFamily="34" charset="-122"/>
                  <a:ea typeface="微软雅黑" panose="020B0503020204020204" pitchFamily="34" charset="-122"/>
                </a:rPr>
                <a:t>关联</a:t>
              </a:r>
              <a:r>
                <a:rPr lang="en-US" altLang="zh-CN" sz="800" dirty="0">
                  <a:latin typeface="微软雅黑" panose="020B0503020204020204" pitchFamily="34" charset="-122"/>
                  <a:ea typeface="微软雅黑" panose="020B0503020204020204" pitchFamily="34" charset="-122"/>
                </a:rPr>
                <a:t>&amp;</a:t>
              </a:r>
              <a:r>
                <a:rPr lang="zh-CN" altLang="en-US" sz="800" dirty="0">
                  <a:latin typeface="微软雅黑" panose="020B0503020204020204" pitchFamily="34" charset="-122"/>
                  <a:ea typeface="微软雅黑" panose="020B0503020204020204" pitchFamily="34" charset="-122"/>
                </a:rPr>
                <a:t>积累</a:t>
              </a:r>
            </a:p>
          </p:txBody>
        </p:sp>
        <p:sp>
          <p:nvSpPr>
            <p:cNvPr id="72" name="矩形 71"/>
            <p:cNvSpPr/>
            <p:nvPr/>
          </p:nvSpPr>
          <p:spPr>
            <a:xfrm>
              <a:off x="10020925" y="1086092"/>
              <a:ext cx="492443" cy="215444"/>
            </a:xfrm>
            <a:prstGeom prst="rect">
              <a:avLst/>
            </a:prstGeom>
            <a:noFill/>
          </p:spPr>
          <p:txBody>
            <a:bodyPr wrap="square" rtlCol="0">
              <a:spAutoFit/>
            </a:bodyPr>
            <a:lstStyle/>
            <a:p>
              <a:pPr algn="ctr"/>
              <a:r>
                <a:rPr lang="zh-CN" altLang="en-US" sz="800" dirty="0">
                  <a:latin typeface="微软雅黑" panose="020B0503020204020204" pitchFamily="34" charset="-122"/>
                  <a:ea typeface="微软雅黑" panose="020B0503020204020204" pitchFamily="34" charset="-122"/>
                </a:rPr>
                <a:t>知识库</a:t>
              </a:r>
              <a:endParaRPr lang="en-US" altLang="zh-CN" sz="800" dirty="0">
                <a:latin typeface="微软雅黑" panose="020B0503020204020204" pitchFamily="34" charset="-122"/>
                <a:ea typeface="微软雅黑" panose="020B0503020204020204" pitchFamily="34" charset="-122"/>
              </a:endParaRPr>
            </a:p>
          </p:txBody>
        </p:sp>
        <p:sp>
          <p:nvSpPr>
            <p:cNvPr id="73" name="矩形 72"/>
            <p:cNvSpPr/>
            <p:nvPr/>
          </p:nvSpPr>
          <p:spPr>
            <a:xfrm>
              <a:off x="10634764" y="1301536"/>
              <a:ext cx="625492" cy="215444"/>
            </a:xfrm>
            <a:prstGeom prst="rect">
              <a:avLst/>
            </a:prstGeom>
            <a:noFill/>
          </p:spPr>
          <p:txBody>
            <a:bodyPr wrap="square" rtlCol="0">
              <a:spAutoFit/>
            </a:bodyPr>
            <a:lstStyle/>
            <a:p>
              <a:pPr algn="ctr"/>
              <a:r>
                <a:rPr lang="zh-CN" altLang="en-US" sz="800" dirty="0">
                  <a:latin typeface="微软雅黑" panose="020B0503020204020204" pitchFamily="34" charset="-122"/>
                  <a:ea typeface="微软雅黑" panose="020B0503020204020204" pitchFamily="34" charset="-122"/>
                </a:rPr>
                <a:t> 攻击溯源</a:t>
              </a:r>
              <a:endParaRPr lang="en-US" altLang="zh-CN" sz="800" dirty="0">
                <a:latin typeface="微软雅黑" panose="020B0503020204020204" pitchFamily="34" charset="-122"/>
                <a:ea typeface="微软雅黑" panose="020B0503020204020204" pitchFamily="34" charset="-122"/>
              </a:endParaRPr>
            </a:p>
          </p:txBody>
        </p:sp>
        <p:sp>
          <p:nvSpPr>
            <p:cNvPr id="74" name="矩形 73"/>
            <p:cNvSpPr/>
            <p:nvPr/>
          </p:nvSpPr>
          <p:spPr>
            <a:xfrm>
              <a:off x="11159595" y="1263424"/>
              <a:ext cx="805020" cy="584775"/>
            </a:xfrm>
            <a:prstGeom prst="rect">
              <a:avLst/>
            </a:prstGeom>
            <a:noFill/>
          </p:spPr>
          <p:txBody>
            <a:bodyPr wrap="square" rtlCol="0">
              <a:spAutoFit/>
            </a:bodyPr>
            <a:lstStyle/>
            <a:p>
              <a:pPr marL="171450" indent="-171450" algn="ctr">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发起</a:t>
              </a:r>
              <a:endParaRPr lang="en-US" altLang="zh-CN" sz="800" dirty="0">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手段</a:t>
              </a:r>
              <a:endParaRPr lang="en-US" altLang="zh-CN" sz="800" dirty="0">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设备</a:t>
              </a:r>
              <a:endParaRPr lang="en-US" altLang="zh-CN" sz="800" dirty="0">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目的</a:t>
              </a:r>
              <a:endParaRPr lang="en-US" altLang="zh-CN" sz="800" dirty="0">
                <a:latin typeface="微软雅黑" panose="020B0503020204020204" pitchFamily="34" charset="-122"/>
                <a:ea typeface="微软雅黑" panose="020B0503020204020204" pitchFamily="34" charset="-122"/>
              </a:endParaRPr>
            </a:p>
          </p:txBody>
        </p:sp>
        <p:sp>
          <p:nvSpPr>
            <p:cNvPr id="75" name="矩形 74"/>
            <p:cNvSpPr/>
            <p:nvPr/>
          </p:nvSpPr>
          <p:spPr>
            <a:xfrm>
              <a:off x="10082689" y="1942501"/>
              <a:ext cx="1415772" cy="215444"/>
            </a:xfrm>
            <a:prstGeom prst="rect">
              <a:avLst/>
            </a:prstGeom>
            <a:noFill/>
          </p:spPr>
          <p:txBody>
            <a:bodyPr wrap="square" rtlCol="0">
              <a:spAutoFit/>
            </a:bodyPr>
            <a:lstStyle/>
            <a:p>
              <a:pPr algn="ctr"/>
              <a:r>
                <a:rPr lang="zh-CN" altLang="en-US" sz="800" dirty="0">
                  <a:latin typeface="微软雅黑" panose="020B0503020204020204" pitchFamily="34" charset="-122"/>
                  <a:ea typeface="微软雅黑" panose="020B0503020204020204" pitchFamily="34" charset="-122"/>
                </a:rPr>
                <a:t>直接输出信息至第三方用户</a:t>
              </a:r>
              <a:endParaRPr lang="en-US" altLang="zh-CN" sz="800" dirty="0">
                <a:latin typeface="微软雅黑" panose="020B0503020204020204" pitchFamily="34" charset="-122"/>
                <a:ea typeface="微软雅黑" panose="020B0503020204020204" pitchFamily="34" charset="-122"/>
              </a:endParaRPr>
            </a:p>
          </p:txBody>
        </p:sp>
        <p:sp>
          <p:nvSpPr>
            <p:cNvPr id="76" name="左中括号 75"/>
            <p:cNvSpPr/>
            <p:nvPr/>
          </p:nvSpPr>
          <p:spPr>
            <a:xfrm>
              <a:off x="10526134" y="994114"/>
              <a:ext cx="77548" cy="441899"/>
            </a:xfrm>
            <a:prstGeom prst="leftBracket">
              <a:avLst/>
            </a:prstGeom>
            <a:ln w="19050">
              <a:solidFill>
                <a:srgbClr val="948A5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714"/>
            </a:p>
          </p:txBody>
        </p:sp>
        <p:sp>
          <p:nvSpPr>
            <p:cNvPr id="77" name="左中括号 76"/>
            <p:cNvSpPr/>
            <p:nvPr/>
          </p:nvSpPr>
          <p:spPr>
            <a:xfrm>
              <a:off x="11247531" y="1371671"/>
              <a:ext cx="77548" cy="374507"/>
            </a:xfrm>
            <a:prstGeom prst="leftBracket">
              <a:avLst/>
            </a:prstGeom>
            <a:ln w="19050">
              <a:solidFill>
                <a:srgbClr val="948A5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714"/>
            </a:p>
          </p:txBody>
        </p:sp>
        <p:sp>
          <p:nvSpPr>
            <p:cNvPr id="78" name="右中括号 77"/>
            <p:cNvSpPr/>
            <p:nvPr/>
          </p:nvSpPr>
          <p:spPr>
            <a:xfrm>
              <a:off x="11760696" y="822055"/>
              <a:ext cx="87636" cy="1554295"/>
            </a:xfrm>
            <a:prstGeom prst="rightBracket">
              <a:avLst/>
            </a:prstGeom>
            <a:ln w="19050">
              <a:solidFill>
                <a:srgbClr val="948A5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714"/>
            </a:p>
          </p:txBody>
        </p:sp>
        <p:sp>
          <p:nvSpPr>
            <p:cNvPr id="79" name="内容占位符 2"/>
            <p:cNvSpPr txBox="1">
              <a:spLocks/>
            </p:cNvSpPr>
            <p:nvPr/>
          </p:nvSpPr>
          <p:spPr>
            <a:xfrm>
              <a:off x="11784980" y="1109231"/>
              <a:ext cx="379354" cy="1077218"/>
            </a:xfrm>
            <a:prstGeom prst="rect">
              <a:avLst/>
            </a:prstGeom>
            <a:noFill/>
          </p:spPr>
          <p:txBody>
            <a:bodyPr wrap="square" rtlCol="0">
              <a:spAutoFit/>
            </a:bodyPr>
            <a:lstStyle>
              <a:defPPr>
                <a:defRPr lang="zh-CN"/>
              </a:defPPr>
              <a:lvl1pPr algn="ctr">
                <a:defRPr sz="800">
                  <a:latin typeface="微软雅黑" panose="020B0503020204020204" pitchFamily="34" charset="-122"/>
                  <a:ea typeface="微软雅黑" panose="020B0503020204020204" pitchFamily="34" charset="-122"/>
                </a:defRPr>
              </a:lvl1pPr>
            </a:lstStyle>
            <a:p>
              <a:r>
                <a:rPr lang="zh-CN" altLang="en-US" dirty="0"/>
                <a:t>更 全 面 的 对 抗 攻 击</a:t>
              </a:r>
            </a:p>
          </p:txBody>
        </p:sp>
        <p:cxnSp>
          <p:nvCxnSpPr>
            <p:cNvPr id="82" name="直接连接符 81"/>
            <p:cNvCxnSpPr/>
            <p:nvPr/>
          </p:nvCxnSpPr>
          <p:spPr>
            <a:xfrm>
              <a:off x="8237693" y="1429442"/>
              <a:ext cx="1020757"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8221299" y="1879519"/>
              <a:ext cx="1020757"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100" name="内容占位符 2"/>
          <p:cNvSpPr txBox="1">
            <a:spLocks/>
          </p:cNvSpPr>
          <p:nvPr/>
        </p:nvSpPr>
        <p:spPr>
          <a:xfrm>
            <a:off x="8440974" y="1155735"/>
            <a:ext cx="341419" cy="874890"/>
          </a:xfrm>
          <a:prstGeom prst="rect">
            <a:avLst/>
          </a:prstGeom>
        </p:spPr>
        <p:txBody>
          <a:bodyPr vert="eaVert" lIns="32648" tIns="16324" rIns="32648" bIns="16324" rtlCol="0" anchor="ctr">
            <a:normAutofit/>
          </a:bodyPr>
          <a:lstStyle>
            <a:lvl1pPr marL="171450" indent="-171450" algn="l" defTabSz="685800" rtl="0" eaLnBrk="1" latinLnBrk="0" hangingPunct="1">
              <a:lnSpc>
                <a:spcPct val="125000"/>
              </a:lnSpc>
              <a:spcBef>
                <a:spcPts val="600"/>
              </a:spcBef>
              <a:spcAft>
                <a:spcPts val="600"/>
              </a:spcAft>
              <a:buFont typeface="Arial" panose="020B0604020202020204" pitchFamily="34" charset="0"/>
              <a:buChar char="•"/>
              <a:defRPr sz="6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25000"/>
              </a:lnSpc>
              <a:spcBef>
                <a:spcPts val="600"/>
              </a:spcBef>
              <a:spcAft>
                <a:spcPts val="600"/>
              </a:spcAft>
              <a:buFont typeface="Arial" panose="020B0604020202020204" pitchFamily="34" charset="0"/>
              <a:buChar char="•"/>
              <a:defRPr sz="4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25000"/>
              </a:lnSpc>
              <a:spcBef>
                <a:spcPts val="600"/>
              </a:spcBef>
              <a:spcAft>
                <a:spcPts val="600"/>
              </a:spcAft>
              <a:buFont typeface="Arial" panose="020B0604020202020204" pitchFamily="34" charset="0"/>
              <a:buChar char="•"/>
              <a:defRPr sz="4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25000"/>
              </a:lnSpc>
              <a:spcBef>
                <a:spcPts val="600"/>
              </a:spcBef>
              <a:spcAft>
                <a:spcPts val="600"/>
              </a:spcAft>
              <a:buFont typeface="Arial" panose="020B0604020202020204" pitchFamily="34" charset="0"/>
              <a:buChar char="•"/>
              <a:defRPr sz="4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25000"/>
              </a:lnSpc>
              <a:spcBef>
                <a:spcPts val="600"/>
              </a:spcBef>
              <a:spcAft>
                <a:spcPts val="600"/>
              </a:spcAft>
              <a:buFont typeface="Arial" panose="020B0604020202020204" pitchFamily="34" charset="0"/>
              <a:buChar char="•"/>
              <a:defRPr sz="4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b="1" dirty="0"/>
              <a:t>多 种 输 出</a:t>
            </a:r>
          </a:p>
        </p:txBody>
      </p:sp>
      <p:sp>
        <p:nvSpPr>
          <p:cNvPr id="101" name="内容占位符 2"/>
          <p:cNvSpPr txBox="1">
            <a:spLocks/>
          </p:cNvSpPr>
          <p:nvPr/>
        </p:nvSpPr>
        <p:spPr>
          <a:xfrm>
            <a:off x="8029395" y="1155735"/>
            <a:ext cx="287558" cy="831571"/>
          </a:xfrm>
          <a:prstGeom prst="rect">
            <a:avLst/>
          </a:prstGeom>
        </p:spPr>
        <p:txBody>
          <a:bodyPr vert="eaVert" lIns="32648" tIns="16324" rIns="32648" bIns="16324" rtlCol="0" anchor="ctr">
            <a:normAutofit/>
          </a:bodyPr>
          <a:lstStyle>
            <a:lvl1pPr marL="171450" indent="-171450" algn="l" defTabSz="685800" rtl="0" eaLnBrk="1" latinLnBrk="0" hangingPunct="1">
              <a:lnSpc>
                <a:spcPct val="125000"/>
              </a:lnSpc>
              <a:spcBef>
                <a:spcPts val="600"/>
              </a:spcBef>
              <a:spcAft>
                <a:spcPts val="600"/>
              </a:spcAft>
              <a:buFont typeface="Arial" panose="020B0604020202020204" pitchFamily="34" charset="0"/>
              <a:buChar char="•"/>
              <a:defRPr sz="6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25000"/>
              </a:lnSpc>
              <a:spcBef>
                <a:spcPts val="600"/>
              </a:spcBef>
              <a:spcAft>
                <a:spcPts val="600"/>
              </a:spcAft>
              <a:buFont typeface="Arial" panose="020B0604020202020204" pitchFamily="34" charset="0"/>
              <a:buChar char="•"/>
              <a:defRPr sz="4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25000"/>
              </a:lnSpc>
              <a:spcBef>
                <a:spcPts val="600"/>
              </a:spcBef>
              <a:spcAft>
                <a:spcPts val="600"/>
              </a:spcAft>
              <a:buFont typeface="Arial" panose="020B0604020202020204" pitchFamily="34" charset="0"/>
              <a:buChar char="•"/>
              <a:defRPr sz="4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25000"/>
              </a:lnSpc>
              <a:spcBef>
                <a:spcPts val="600"/>
              </a:spcBef>
              <a:spcAft>
                <a:spcPts val="600"/>
              </a:spcAft>
              <a:buFont typeface="Arial" panose="020B0604020202020204" pitchFamily="34" charset="0"/>
              <a:buChar char="•"/>
              <a:defRPr sz="4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25000"/>
              </a:lnSpc>
              <a:spcBef>
                <a:spcPts val="600"/>
              </a:spcBef>
              <a:spcAft>
                <a:spcPts val="600"/>
              </a:spcAft>
              <a:buFont typeface="Arial" panose="020B0604020202020204" pitchFamily="34" charset="0"/>
              <a:buChar char="•"/>
              <a:defRPr sz="4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b="1" dirty="0"/>
              <a:t>多 种 输 入</a:t>
            </a:r>
          </a:p>
        </p:txBody>
      </p:sp>
      <p:sp>
        <p:nvSpPr>
          <p:cNvPr id="29" name="标题 28"/>
          <p:cNvSpPr>
            <a:spLocks noGrp="1"/>
          </p:cNvSpPr>
          <p:nvPr>
            <p:ph type="title"/>
          </p:nvPr>
        </p:nvSpPr>
        <p:spPr>
          <a:xfrm>
            <a:off x="2940778" y="-1"/>
            <a:ext cx="9721080" cy="468049"/>
          </a:xfrm>
        </p:spPr>
        <p:txBody>
          <a:bodyPr>
            <a:normAutofit/>
          </a:bodyPr>
          <a:lstStyle/>
          <a:p>
            <a:r>
              <a:rPr lang="zh-CN" altLang="en-US" dirty="0"/>
              <a:t>传统的威胁</a:t>
            </a:r>
            <a:r>
              <a:rPr lang="zh-CN" altLang="en-US"/>
              <a:t>检测</a:t>
            </a:r>
            <a:r>
              <a:rPr lang="zh-CN" altLang="en-US" smtClean="0"/>
              <a:t>引擎到下一代</a:t>
            </a:r>
            <a:r>
              <a:rPr lang="zh-CN" altLang="en-US" dirty="0"/>
              <a:t>威胁引擎</a:t>
            </a:r>
          </a:p>
        </p:txBody>
      </p:sp>
    </p:spTree>
    <p:extLst>
      <p:ext uri="{BB962C8B-B14F-4D97-AF65-F5344CB8AC3E}">
        <p14:creationId xmlns:p14="http://schemas.microsoft.com/office/powerpoint/2010/main" val="20799060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端点侧全要素采集和全向量分析</a:t>
            </a:r>
            <a:r>
              <a:rPr lang="en-US" altLang="zh-CN" dirty="0"/>
              <a:t>(EDR)</a:t>
            </a:r>
            <a:endParaRPr lang="zh-CN" altLang="en-US" dirty="0"/>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341209" y="747005"/>
            <a:ext cx="4489276" cy="1496943"/>
          </a:xfrm>
          <a:prstGeom prst="rect">
            <a:avLst/>
          </a:prstGeom>
        </p:spPr>
      </p:pic>
      <p:sp>
        <p:nvSpPr>
          <p:cNvPr id="4" name="下箭头 3"/>
          <p:cNvSpPr/>
          <p:nvPr/>
        </p:nvSpPr>
        <p:spPr>
          <a:xfrm rot="5400000">
            <a:off x="6042161" y="1274834"/>
            <a:ext cx="360040" cy="536023"/>
          </a:xfrm>
          <a:prstGeom prst="downArrow">
            <a:avLst/>
          </a:prstGeom>
          <a:solidFill>
            <a:schemeClr val="accent6">
              <a:lumMod val="75000"/>
            </a:schemeClr>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800" smtClean="0">
                <a:latin typeface="微软雅黑" panose="020B0503020204020204" pitchFamily="34" charset="-122"/>
                <a:ea typeface="微软雅黑" panose="020B0503020204020204" pitchFamily="34" charset="-122"/>
              </a:rPr>
              <a:t>单体判定</a:t>
            </a:r>
            <a:endParaRPr lang="zh-CN" altLang="en-US" sz="80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6840860" y="1064944"/>
            <a:ext cx="5564444" cy="861064"/>
            <a:chOff x="965288" y="3660041"/>
            <a:chExt cx="5564444" cy="861064"/>
          </a:xfrm>
          <a:solidFill>
            <a:schemeClr val="accent6">
              <a:lumMod val="75000"/>
            </a:schemeClr>
          </a:solidFill>
        </p:grpSpPr>
        <p:sp>
          <p:nvSpPr>
            <p:cNvPr id="5" name="云形 4"/>
            <p:cNvSpPr/>
            <p:nvPr/>
          </p:nvSpPr>
          <p:spPr>
            <a:xfrm>
              <a:off x="965288" y="3852416"/>
              <a:ext cx="1035720" cy="465616"/>
            </a:xfrm>
            <a:prstGeom prst="cloud">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800" b="1" dirty="0" smtClean="0">
                  <a:latin typeface="微软雅黑" panose="020B0503020204020204" pitchFamily="34" charset="-122"/>
                  <a:ea typeface="微软雅黑" panose="020B0503020204020204" pitchFamily="34" charset="-122"/>
                </a:rPr>
                <a:t>对象向量</a:t>
              </a:r>
              <a:endParaRPr lang="zh-CN" altLang="en-US" sz="800" b="1" dirty="0">
                <a:latin typeface="微软雅黑" panose="020B0503020204020204" pitchFamily="34" charset="-122"/>
                <a:ea typeface="微软雅黑" panose="020B0503020204020204" pitchFamily="34" charset="-122"/>
              </a:endParaRPr>
            </a:p>
          </p:txBody>
        </p:sp>
        <p:sp>
          <p:nvSpPr>
            <p:cNvPr id="6" name="云形 5"/>
            <p:cNvSpPr/>
            <p:nvPr/>
          </p:nvSpPr>
          <p:spPr>
            <a:xfrm>
              <a:off x="2612272" y="3660041"/>
              <a:ext cx="1091702" cy="403040"/>
            </a:xfrm>
            <a:prstGeom prst="cloud">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800" b="1" dirty="0" smtClean="0">
                  <a:latin typeface="微软雅黑" panose="020B0503020204020204" pitchFamily="34" charset="-122"/>
                  <a:ea typeface="微软雅黑" panose="020B0503020204020204" pitchFamily="34" charset="-122"/>
                </a:rPr>
                <a:t>主机场景向量</a:t>
              </a:r>
              <a:endParaRPr lang="zh-CN" altLang="en-US" sz="800" b="1" dirty="0">
                <a:latin typeface="微软雅黑" panose="020B0503020204020204" pitchFamily="34" charset="-122"/>
                <a:ea typeface="微软雅黑" panose="020B0503020204020204" pitchFamily="34" charset="-122"/>
              </a:endParaRPr>
            </a:p>
          </p:txBody>
        </p:sp>
        <p:sp>
          <p:nvSpPr>
            <p:cNvPr id="7" name="云形 6"/>
            <p:cNvSpPr/>
            <p:nvPr/>
          </p:nvSpPr>
          <p:spPr>
            <a:xfrm>
              <a:off x="4789150" y="3810424"/>
              <a:ext cx="1315642" cy="640700"/>
            </a:xfrm>
            <a:prstGeom prst="cloud">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800" b="1" dirty="0" smtClean="0">
                  <a:latin typeface="微软雅黑" panose="020B0503020204020204" pitchFamily="34" charset="-122"/>
                  <a:ea typeface="微软雅黑" panose="020B0503020204020204" pitchFamily="34" charset="-122"/>
                </a:rPr>
                <a:t>整体场景向量大数据</a:t>
              </a:r>
              <a:endParaRPr lang="zh-CN" altLang="en-US" sz="800" b="1" dirty="0">
                <a:latin typeface="微软雅黑" panose="020B0503020204020204" pitchFamily="34" charset="-122"/>
                <a:ea typeface="微软雅黑" panose="020B0503020204020204" pitchFamily="34" charset="-122"/>
              </a:endParaRPr>
            </a:p>
          </p:txBody>
        </p:sp>
        <p:sp>
          <p:nvSpPr>
            <p:cNvPr id="9" name="云形 8"/>
            <p:cNvSpPr/>
            <p:nvPr/>
          </p:nvSpPr>
          <p:spPr>
            <a:xfrm>
              <a:off x="2640992" y="4098057"/>
              <a:ext cx="1091702" cy="403040"/>
            </a:xfrm>
            <a:prstGeom prst="cloud">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800" b="1" smtClean="0">
                  <a:latin typeface="微软雅黑" panose="020B0503020204020204" pitchFamily="34" charset="-122"/>
                  <a:ea typeface="微软雅黑" panose="020B0503020204020204" pitchFamily="34" charset="-122"/>
                </a:rPr>
                <a:t>主机对象向量集</a:t>
              </a:r>
              <a:endParaRPr lang="zh-CN" altLang="en-US" sz="800" b="1">
                <a:latin typeface="微软雅黑" panose="020B0503020204020204" pitchFamily="34" charset="-122"/>
                <a:ea typeface="微软雅黑" panose="020B0503020204020204" pitchFamily="34" charset="-122"/>
              </a:endParaRPr>
            </a:p>
          </p:txBody>
        </p:sp>
        <p:sp>
          <p:nvSpPr>
            <p:cNvPr id="10" name="圆角矩形 9"/>
            <p:cNvSpPr/>
            <p:nvPr/>
          </p:nvSpPr>
          <p:spPr>
            <a:xfrm>
              <a:off x="1736200" y="4178070"/>
              <a:ext cx="424139" cy="139962"/>
            </a:xfrm>
            <a:prstGeom prst="roundRect">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800" b="1" dirty="0" smtClean="0">
                  <a:latin typeface="微软雅黑" panose="020B0503020204020204" pitchFamily="34" charset="-122"/>
                  <a:ea typeface="微软雅黑" panose="020B0503020204020204" pitchFamily="34" charset="-122"/>
                </a:rPr>
                <a:t>文件</a:t>
              </a:r>
              <a:endParaRPr lang="zh-CN" altLang="en-US" sz="800" b="1" dirty="0">
                <a:latin typeface="微软雅黑" panose="020B0503020204020204" pitchFamily="34" charset="-122"/>
                <a:ea typeface="微软雅黑" panose="020B0503020204020204" pitchFamily="34" charset="-122"/>
              </a:endParaRPr>
            </a:p>
          </p:txBody>
        </p:sp>
        <p:sp>
          <p:nvSpPr>
            <p:cNvPr id="11" name="圆角矩形 10"/>
            <p:cNvSpPr/>
            <p:nvPr/>
          </p:nvSpPr>
          <p:spPr>
            <a:xfrm>
              <a:off x="3564012" y="3912143"/>
              <a:ext cx="612552" cy="139962"/>
            </a:xfrm>
            <a:prstGeom prst="roundRect">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800" b="1" smtClean="0">
                  <a:latin typeface="微软雅黑" panose="020B0503020204020204" pitchFamily="34" charset="-122"/>
                  <a:ea typeface="微软雅黑" panose="020B0503020204020204" pitchFamily="34" charset="-122"/>
                </a:rPr>
                <a:t>节点</a:t>
              </a:r>
              <a:endParaRPr lang="zh-CN" altLang="en-US" sz="800" b="1">
                <a:latin typeface="微软雅黑" panose="020B0503020204020204" pitchFamily="34" charset="-122"/>
                <a:ea typeface="微软雅黑" panose="020B0503020204020204" pitchFamily="34" charset="-122"/>
              </a:endParaRPr>
            </a:p>
          </p:txBody>
        </p:sp>
        <p:sp>
          <p:nvSpPr>
            <p:cNvPr id="12" name="圆角矩形 11"/>
            <p:cNvSpPr/>
            <p:nvPr/>
          </p:nvSpPr>
          <p:spPr>
            <a:xfrm>
              <a:off x="3564012" y="4381143"/>
              <a:ext cx="612552" cy="139962"/>
            </a:xfrm>
            <a:prstGeom prst="roundRect">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800" b="1" smtClean="0">
                  <a:latin typeface="微软雅黑" panose="020B0503020204020204" pitchFamily="34" charset="-122"/>
                  <a:ea typeface="微软雅黑" panose="020B0503020204020204" pitchFamily="34" charset="-122"/>
                </a:rPr>
                <a:t>文件集合</a:t>
              </a:r>
              <a:endParaRPr lang="zh-CN" altLang="en-US" sz="800" b="1">
                <a:latin typeface="微软雅黑" panose="020B0503020204020204" pitchFamily="34" charset="-122"/>
                <a:ea typeface="微软雅黑" panose="020B0503020204020204" pitchFamily="34" charset="-122"/>
              </a:endParaRPr>
            </a:p>
          </p:txBody>
        </p:sp>
        <p:sp>
          <p:nvSpPr>
            <p:cNvPr id="13" name="圆角矩形 12"/>
            <p:cNvSpPr/>
            <p:nvPr/>
          </p:nvSpPr>
          <p:spPr>
            <a:xfrm>
              <a:off x="5806460" y="4241181"/>
              <a:ext cx="723272" cy="139962"/>
            </a:xfrm>
            <a:prstGeom prst="roundRect">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800" b="1" dirty="0" smtClean="0">
                  <a:latin typeface="微软雅黑" panose="020B0503020204020204" pitchFamily="34" charset="-122"/>
                  <a:ea typeface="微软雅黑" panose="020B0503020204020204" pitchFamily="34" charset="-122"/>
                </a:rPr>
                <a:t>信息系统</a:t>
              </a:r>
              <a:endParaRPr lang="zh-CN" altLang="en-US" sz="800" b="1" dirty="0">
                <a:latin typeface="微软雅黑" panose="020B0503020204020204" pitchFamily="34" charset="-122"/>
                <a:ea typeface="微软雅黑" panose="020B0503020204020204" pitchFamily="34" charset="-122"/>
              </a:endParaRPr>
            </a:p>
          </p:txBody>
        </p:sp>
        <p:sp>
          <p:nvSpPr>
            <p:cNvPr id="14" name="右箭头 13"/>
            <p:cNvSpPr/>
            <p:nvPr/>
          </p:nvSpPr>
          <p:spPr>
            <a:xfrm>
              <a:off x="4277732" y="4045235"/>
              <a:ext cx="307916" cy="195946"/>
            </a:xfrm>
            <a:prstGeom prst="rightArrow">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800" b="1">
                <a:latin typeface="微软雅黑" panose="020B0503020204020204" pitchFamily="34" charset="-122"/>
                <a:ea typeface="微软雅黑" panose="020B0503020204020204" pitchFamily="34" charset="-122"/>
              </a:endParaRPr>
            </a:p>
          </p:txBody>
        </p:sp>
      </p:grpSp>
      <p:sp>
        <p:nvSpPr>
          <p:cNvPr id="16" name="下弧形箭头 15"/>
          <p:cNvSpPr/>
          <p:nvPr/>
        </p:nvSpPr>
        <p:spPr>
          <a:xfrm>
            <a:off x="5688732" y="2196232"/>
            <a:ext cx="3240360" cy="432048"/>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63073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有效防护和价值落地</a:t>
            </a:r>
          </a:p>
        </p:txBody>
      </p:sp>
    </p:spTree>
    <p:extLst>
      <p:ext uri="{BB962C8B-B14F-4D97-AF65-F5344CB8AC3E}">
        <p14:creationId xmlns:p14="http://schemas.microsoft.com/office/powerpoint/2010/main" val="7309331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预见力未必能有效转化</a:t>
            </a:r>
          </a:p>
        </p:txBody>
      </p:sp>
      <p:grpSp>
        <p:nvGrpSpPr>
          <p:cNvPr id="4" name="组合 3"/>
          <p:cNvGrpSpPr/>
          <p:nvPr/>
        </p:nvGrpSpPr>
        <p:grpSpPr>
          <a:xfrm>
            <a:off x="323937" y="992399"/>
            <a:ext cx="3384376" cy="1325550"/>
            <a:chOff x="191343" y="1234253"/>
            <a:chExt cx="6251198" cy="2448390"/>
          </a:xfrm>
        </p:grpSpPr>
        <p:sp>
          <p:nvSpPr>
            <p:cNvPr id="5" name="矩形 4"/>
            <p:cNvSpPr/>
            <p:nvPr/>
          </p:nvSpPr>
          <p:spPr>
            <a:xfrm>
              <a:off x="191343" y="1246460"/>
              <a:ext cx="6251198" cy="2398680"/>
            </a:xfrm>
            <a:prstGeom prst="rect">
              <a:avLst/>
            </a:prstGeom>
            <a:solidFill>
              <a:schemeClr val="accent1">
                <a:lumMod val="20000"/>
                <a:lumOff val="80000"/>
              </a:schemeClr>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029" y="1234253"/>
              <a:ext cx="1731255" cy="2448390"/>
            </a:xfrm>
            <a:prstGeom prst="rect">
              <a:avLst/>
            </a:prstGeom>
            <a:ln>
              <a:solidFill>
                <a:schemeClr val="bg1">
                  <a:lumMod val="75000"/>
                </a:schemeClr>
              </a:solidFill>
            </a:ln>
          </p:spPr>
        </p:pic>
      </p:grpSp>
      <p:sp>
        <p:nvSpPr>
          <p:cNvPr id="7" name="对话气泡: 圆角矩形 13">
            <a:extLst>
              <a:ext uri="{FF2B5EF4-FFF2-40B4-BE49-F238E27FC236}">
                <a16:creationId xmlns:a16="http://schemas.microsoft.com/office/drawing/2014/main" xmlns="" id="{76E11AFD-0F6C-4680-A5CE-DD5B55358912}"/>
              </a:ext>
            </a:extLst>
          </p:cNvPr>
          <p:cNvSpPr/>
          <p:nvPr/>
        </p:nvSpPr>
        <p:spPr>
          <a:xfrm>
            <a:off x="1437416" y="1019604"/>
            <a:ext cx="2192753" cy="750870"/>
          </a:xfrm>
          <a:prstGeom prst="wedgeRoundRectCallout">
            <a:avLst>
              <a:gd name="adj1" fmla="val -55492"/>
              <a:gd name="adj2" fmla="val -320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0"/>
              </a:spcBef>
              <a:spcAft>
                <a:spcPts val="0"/>
              </a:spcAft>
            </a:pPr>
            <a:r>
              <a:rPr lang="zh-CN" altLang="zh-CN" sz="800" i="1" dirty="0">
                <a:solidFill>
                  <a:schemeClr val="tx1"/>
                </a:solidFill>
                <a:latin typeface="华文楷体" panose="02010600040101010101" pitchFamily="2" charset="-122"/>
                <a:ea typeface="华文楷体" panose="02010600040101010101" pitchFamily="2" charset="-122"/>
              </a:rPr>
              <a:t>我们需要提醒各方关注的是，鉴于网络攻击技术所存在的极低的复制成本的特点，</a:t>
            </a:r>
            <a:r>
              <a:rPr lang="zh-CN" altLang="zh-CN" sz="800" b="1" i="1" dirty="0">
                <a:solidFill>
                  <a:schemeClr val="tx1"/>
                </a:solidFill>
                <a:latin typeface="华文楷体" panose="02010600040101010101" pitchFamily="2" charset="-122"/>
                <a:ea typeface="华文楷体" panose="02010600040101010101" pitchFamily="2" charset="-122"/>
              </a:rPr>
              <a:t>当前已经存在严峻的网络军备扩散风险</a:t>
            </a:r>
            <a:r>
              <a:rPr lang="en-US" altLang="zh-CN" sz="800" i="1" dirty="0">
                <a:solidFill>
                  <a:schemeClr val="tx1"/>
                </a:solidFill>
                <a:latin typeface="华文楷体" panose="02010600040101010101" pitchFamily="2" charset="-122"/>
                <a:ea typeface="华文楷体" panose="02010600040101010101" pitchFamily="2" charset="-122"/>
              </a:rPr>
              <a:t>……</a:t>
            </a:r>
            <a:r>
              <a:rPr lang="zh-CN" altLang="zh-CN" sz="800" i="1" dirty="0">
                <a:solidFill>
                  <a:schemeClr val="tx1"/>
                </a:solidFill>
                <a:latin typeface="华文楷体" panose="02010600040101010101" pitchFamily="2" charset="-122"/>
                <a:ea typeface="华文楷体" panose="02010600040101010101" pitchFamily="2" charset="-122"/>
              </a:rPr>
              <a:t>但对于缺少足够的安全预算、难以承担更多安全成本的国家、行业和机构来说，会成为一场噩梦。</a:t>
            </a:r>
            <a:endParaRPr lang="en-US" altLang="zh-CN" sz="800" i="1" dirty="0">
              <a:solidFill>
                <a:schemeClr val="tx1"/>
              </a:solidFill>
              <a:latin typeface="华文楷体" panose="02010600040101010101" pitchFamily="2" charset="-122"/>
              <a:ea typeface="华文楷体" panose="02010600040101010101" pitchFamily="2" charset="-122"/>
            </a:endParaRPr>
          </a:p>
        </p:txBody>
      </p:sp>
      <p:sp>
        <p:nvSpPr>
          <p:cNvPr id="8" name="对话气泡: 圆角矩形 13">
            <a:extLst>
              <a:ext uri="{FF2B5EF4-FFF2-40B4-BE49-F238E27FC236}">
                <a16:creationId xmlns:a16="http://schemas.microsoft.com/office/drawing/2014/main" xmlns="" id="{76E11AFD-0F6C-4680-A5CE-DD5B55358912}"/>
              </a:ext>
            </a:extLst>
          </p:cNvPr>
          <p:cNvSpPr/>
          <p:nvPr/>
        </p:nvSpPr>
        <p:spPr>
          <a:xfrm>
            <a:off x="1443219" y="1790778"/>
            <a:ext cx="2192753" cy="506868"/>
          </a:xfrm>
          <a:prstGeom prst="wedgeRoundRectCallout">
            <a:avLst>
              <a:gd name="adj1" fmla="val -56725"/>
              <a:gd name="adj2" fmla="val -4682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0"/>
              </a:spcBef>
              <a:spcAft>
                <a:spcPts val="0"/>
              </a:spcAft>
            </a:pPr>
            <a:r>
              <a:rPr lang="zh-CN" altLang="zh-CN" sz="800" i="1" dirty="0">
                <a:solidFill>
                  <a:schemeClr val="tx1"/>
                </a:solidFill>
                <a:latin typeface="华文楷体" panose="02010600040101010101" pitchFamily="2" charset="-122"/>
                <a:ea typeface="华文楷体" panose="02010600040101010101" pitchFamily="2" charset="-122"/>
              </a:rPr>
              <a:t>在攻防两端均拥有全球最顶级能力的</a:t>
            </a:r>
            <a:r>
              <a:rPr lang="zh-CN" altLang="zh-CN" sz="800" b="1" i="1" dirty="0">
                <a:solidFill>
                  <a:schemeClr val="tx1"/>
                </a:solidFill>
                <a:latin typeface="华文楷体" panose="02010600040101010101" pitchFamily="2" charset="-122"/>
                <a:ea typeface="华文楷体" panose="02010600040101010101" pitchFamily="2" charset="-122"/>
              </a:rPr>
              <a:t>超级大国，对于有效控制这种武器级攻击手段的扩散，应该负起更多的责任。</a:t>
            </a:r>
            <a:endParaRPr lang="en-US" altLang="zh-CN" sz="800" b="1" i="1" dirty="0">
              <a:solidFill>
                <a:schemeClr val="tx1"/>
              </a:solidFill>
              <a:latin typeface="华文楷体" panose="02010600040101010101" pitchFamily="2" charset="-122"/>
              <a:ea typeface="华文楷体" panose="02010600040101010101" pitchFamily="2" charset="-122"/>
            </a:endParaRPr>
          </a:p>
        </p:txBody>
      </p:sp>
      <p:grpSp>
        <p:nvGrpSpPr>
          <p:cNvPr id="9" name="组合 8"/>
          <p:cNvGrpSpPr/>
          <p:nvPr/>
        </p:nvGrpSpPr>
        <p:grpSpPr>
          <a:xfrm>
            <a:off x="3885055" y="1001406"/>
            <a:ext cx="3292656" cy="1323720"/>
            <a:chOff x="189993" y="4058718"/>
            <a:chExt cx="6027424" cy="2423157"/>
          </a:xfrm>
        </p:grpSpPr>
        <p:sp>
          <p:nvSpPr>
            <p:cNvPr id="10" name="矩形 9"/>
            <p:cNvSpPr/>
            <p:nvPr/>
          </p:nvSpPr>
          <p:spPr>
            <a:xfrm>
              <a:off x="189995" y="4092031"/>
              <a:ext cx="6027422" cy="2361423"/>
            </a:xfrm>
            <a:prstGeom prst="rect">
              <a:avLst/>
            </a:prstGeom>
            <a:solidFill>
              <a:schemeClr val="accent1">
                <a:lumMod val="20000"/>
                <a:lumOff val="80000"/>
              </a:schemeClr>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993" y="4058718"/>
              <a:ext cx="1713410" cy="2423157"/>
            </a:xfrm>
            <a:prstGeom prst="rect">
              <a:avLst/>
            </a:prstGeom>
            <a:ln>
              <a:solidFill>
                <a:schemeClr val="bg1">
                  <a:lumMod val="75000"/>
                </a:schemeClr>
              </a:solidFill>
            </a:ln>
          </p:spPr>
        </p:pic>
      </p:grpSp>
      <p:sp>
        <p:nvSpPr>
          <p:cNvPr id="12" name="对话气泡: 圆角矩形 13">
            <a:extLst>
              <a:ext uri="{FF2B5EF4-FFF2-40B4-BE49-F238E27FC236}">
                <a16:creationId xmlns:a16="http://schemas.microsoft.com/office/drawing/2014/main" xmlns="" id="{76E11AFD-0F6C-4680-A5CE-DD5B55358912}"/>
              </a:ext>
            </a:extLst>
          </p:cNvPr>
          <p:cNvSpPr/>
          <p:nvPr/>
        </p:nvSpPr>
        <p:spPr>
          <a:xfrm>
            <a:off x="4948141" y="1035396"/>
            <a:ext cx="2192753" cy="1283560"/>
          </a:xfrm>
          <a:prstGeom prst="wedgeRoundRectCallout">
            <a:avLst>
              <a:gd name="adj1" fmla="val -54752"/>
              <a:gd name="adj2" fmla="val -546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0"/>
              </a:spcBef>
              <a:spcAft>
                <a:spcPts val="0"/>
              </a:spcAft>
            </a:pPr>
            <a:r>
              <a:rPr lang="zh-CN" altLang="zh-CN" sz="800" b="1" i="1" dirty="0">
                <a:solidFill>
                  <a:schemeClr val="tx1"/>
                </a:solidFill>
                <a:latin typeface="华文楷体" panose="02010600040101010101" pitchFamily="2" charset="-122"/>
                <a:ea typeface="华文楷体" panose="02010600040101010101" pitchFamily="2" charset="-122"/>
              </a:rPr>
              <a:t>我们看到了相关的</a:t>
            </a:r>
            <a:r>
              <a:rPr lang="en-US" altLang="zh-CN" sz="800" b="1" i="1" dirty="0">
                <a:solidFill>
                  <a:schemeClr val="tx1"/>
                </a:solidFill>
                <a:latin typeface="华文楷体" panose="02010600040101010101" pitchFamily="2" charset="-122"/>
                <a:ea typeface="华文楷体" panose="02010600040101010101" pitchFamily="2" charset="-122"/>
              </a:rPr>
              <a:t>Exploit</a:t>
            </a:r>
            <a:r>
              <a:rPr lang="zh-CN" altLang="zh-CN" sz="800" b="1" i="1" dirty="0">
                <a:solidFill>
                  <a:schemeClr val="tx1"/>
                </a:solidFill>
                <a:latin typeface="华文楷体" panose="02010600040101010101" pitchFamily="2" charset="-122"/>
                <a:ea typeface="华文楷体" panose="02010600040101010101" pitchFamily="2" charset="-122"/>
              </a:rPr>
              <a:t>储备和攻击思路流入到网络犯罪组织、甚至恐怖主义组织的可能性</a:t>
            </a:r>
            <a:r>
              <a:rPr lang="zh-CN" altLang="zh-CN" sz="800" i="1" dirty="0">
                <a:solidFill>
                  <a:schemeClr val="tx1"/>
                </a:solidFill>
                <a:latin typeface="华文楷体" panose="02010600040101010101" pitchFamily="2" charset="-122"/>
                <a:ea typeface="华文楷体" panose="02010600040101010101" pitchFamily="2" charset="-122"/>
              </a:rPr>
              <a:t>。鉴于网络攻击技术存在极低的复制成本的特点，当前已经存在严峻的网络军备扩散风险。因此，超级大国能否合理控制自身网络军备发展的速度和规模，并对因自身未有效履行责任而使网络领域发生可能的军备扩散，进行有效地干预和控制，是我们能达成一个更安全的网络世界的关键因素。</a:t>
            </a:r>
            <a:endParaRPr lang="en-US" altLang="zh-CN" sz="800" i="1" dirty="0">
              <a:solidFill>
                <a:schemeClr val="tx1"/>
              </a:solidFill>
              <a:latin typeface="华文楷体" panose="02010600040101010101" pitchFamily="2" charset="-122"/>
              <a:ea typeface="华文楷体" panose="02010600040101010101" pitchFamily="2" charset="-122"/>
            </a:endParaRPr>
          </a:p>
        </p:txBody>
      </p:sp>
      <p:grpSp>
        <p:nvGrpSpPr>
          <p:cNvPr id="13" name="组合 12"/>
          <p:cNvGrpSpPr/>
          <p:nvPr/>
        </p:nvGrpSpPr>
        <p:grpSpPr>
          <a:xfrm>
            <a:off x="7332335" y="1010307"/>
            <a:ext cx="2999769" cy="1320860"/>
            <a:chOff x="5934446" y="1196750"/>
            <a:chExt cx="6130605" cy="2578023"/>
          </a:xfrm>
        </p:grpSpPr>
        <p:sp>
          <p:nvSpPr>
            <p:cNvPr id="14" name="矩形 13"/>
            <p:cNvSpPr/>
            <p:nvPr/>
          </p:nvSpPr>
          <p:spPr>
            <a:xfrm>
              <a:off x="5934448" y="1196752"/>
              <a:ext cx="6130603" cy="2557978"/>
            </a:xfrm>
            <a:prstGeom prst="rect">
              <a:avLst/>
            </a:prstGeom>
            <a:solidFill>
              <a:schemeClr val="accent1">
                <a:lumMod val="20000"/>
                <a:lumOff val="80000"/>
              </a:schemeClr>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4446" y="1196750"/>
              <a:ext cx="1912896" cy="2578023"/>
            </a:xfrm>
            <a:prstGeom prst="rect">
              <a:avLst/>
            </a:prstGeom>
            <a:ln>
              <a:solidFill>
                <a:schemeClr val="bg1">
                  <a:lumMod val="75000"/>
                </a:schemeClr>
              </a:solidFill>
            </a:ln>
          </p:spPr>
        </p:pic>
      </p:grpSp>
      <p:sp>
        <p:nvSpPr>
          <p:cNvPr id="16" name="对话气泡: 圆角矩形 13">
            <a:extLst>
              <a:ext uri="{FF2B5EF4-FFF2-40B4-BE49-F238E27FC236}">
                <a16:creationId xmlns:a16="http://schemas.microsoft.com/office/drawing/2014/main" xmlns="" id="{76E11AFD-0F6C-4680-A5CE-DD5B55358912}"/>
              </a:ext>
            </a:extLst>
          </p:cNvPr>
          <p:cNvSpPr/>
          <p:nvPr/>
        </p:nvSpPr>
        <p:spPr>
          <a:xfrm>
            <a:off x="8392021" y="1115114"/>
            <a:ext cx="1872328" cy="1080120"/>
          </a:xfrm>
          <a:prstGeom prst="wedgeRoundRectCallout">
            <a:avLst>
              <a:gd name="adj1" fmla="val -55492"/>
              <a:gd name="adj2" fmla="val -320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800" i="1" dirty="0">
                <a:solidFill>
                  <a:schemeClr val="tx1"/>
                </a:solidFill>
                <a:latin typeface="华文楷体" panose="02010600040101010101" pitchFamily="2" charset="-122"/>
                <a:ea typeface="华文楷体" panose="02010600040101010101" pitchFamily="2" charset="-122"/>
              </a:rPr>
              <a:t>安天研究人员对此的补充观点是</a:t>
            </a:r>
            <a:r>
              <a:rPr lang="en-US" altLang="zh-CN" sz="800" i="1" dirty="0">
                <a:solidFill>
                  <a:schemeClr val="tx1"/>
                </a:solidFill>
                <a:latin typeface="华文楷体" panose="02010600040101010101" pitchFamily="2" charset="-122"/>
                <a:ea typeface="华文楷体" panose="02010600040101010101" pitchFamily="2" charset="-122"/>
              </a:rPr>
              <a:t>——</a:t>
            </a:r>
            <a:r>
              <a:rPr lang="zh-CN" altLang="zh-CN" sz="800" i="1" dirty="0">
                <a:solidFill>
                  <a:schemeClr val="tx1"/>
                </a:solidFill>
                <a:latin typeface="华文楷体" panose="02010600040101010101" pitchFamily="2" charset="-122"/>
                <a:ea typeface="华文楷体" panose="02010600040101010101" pitchFamily="2" charset="-122"/>
              </a:rPr>
              <a:t>比特币匿名支付和匿名网络带来的犯罪隐蔽性也是其中重要的原因。从后续来看，这种威胁会进一步复合化、与目前的黑产合流，走向更多的系统平台，采用更多的投放方式（而可能不再仅仅是尼日利亚王子式的垃圾邮件的群发），其灰色的配套服务也会更系统化。</a:t>
            </a:r>
            <a:endParaRPr lang="en-US" altLang="zh-CN" sz="800" i="1" dirty="0">
              <a:solidFill>
                <a:schemeClr val="tx1"/>
              </a:solidFill>
              <a:latin typeface="华文楷体" panose="02010600040101010101" pitchFamily="2" charset="-122"/>
              <a:ea typeface="华文楷体" panose="02010600040101010101" pitchFamily="2" charset="-122"/>
            </a:endParaRPr>
          </a:p>
        </p:txBody>
      </p:sp>
      <p:grpSp>
        <p:nvGrpSpPr>
          <p:cNvPr id="25" name="组合 24"/>
          <p:cNvGrpSpPr/>
          <p:nvPr/>
        </p:nvGrpSpPr>
        <p:grpSpPr>
          <a:xfrm>
            <a:off x="10455790" y="1000326"/>
            <a:ext cx="3384376" cy="1324800"/>
            <a:chOff x="3876192" y="3083428"/>
            <a:chExt cx="3384376" cy="1324800"/>
          </a:xfrm>
        </p:grpSpPr>
        <p:sp>
          <p:nvSpPr>
            <p:cNvPr id="18" name="矩形 17"/>
            <p:cNvSpPr/>
            <p:nvPr/>
          </p:nvSpPr>
          <p:spPr>
            <a:xfrm>
              <a:off x="3876192" y="3083429"/>
              <a:ext cx="3384376" cy="1317622"/>
            </a:xfrm>
            <a:prstGeom prst="rect">
              <a:avLst/>
            </a:prstGeom>
            <a:solidFill>
              <a:schemeClr val="accent1">
                <a:lumMod val="20000"/>
                <a:lumOff val="80000"/>
              </a:schemeClr>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5056" y="3083428"/>
              <a:ext cx="983289" cy="1324800"/>
            </a:xfrm>
            <a:prstGeom prst="rect">
              <a:avLst/>
            </a:prstGeom>
            <a:ln>
              <a:solidFill>
                <a:schemeClr val="bg1">
                  <a:lumMod val="75000"/>
                </a:schemeClr>
              </a:solidFill>
            </a:ln>
          </p:spPr>
        </p:pic>
        <p:sp>
          <p:nvSpPr>
            <p:cNvPr id="24" name="对话气泡: 圆角矩形 21">
              <a:extLst>
                <a:ext uri="{FF2B5EF4-FFF2-40B4-BE49-F238E27FC236}">
                  <a16:creationId xmlns:a16="http://schemas.microsoft.com/office/drawing/2014/main" xmlns="" id="{DF3E63AA-27B8-4BAA-B82B-12F3E24B3FF1}"/>
                </a:ext>
              </a:extLst>
            </p:cNvPr>
            <p:cNvSpPr/>
            <p:nvPr/>
          </p:nvSpPr>
          <p:spPr>
            <a:xfrm>
              <a:off x="4973495" y="3176116"/>
              <a:ext cx="2192753" cy="1129027"/>
            </a:xfrm>
            <a:prstGeom prst="wedgeRoundRectCallout">
              <a:avLst>
                <a:gd name="adj1" fmla="val -56079"/>
                <a:gd name="adj2" fmla="val -3203"/>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i="1" smtClean="0">
                <a:solidFill>
                  <a:schemeClr val="tx1"/>
                </a:solidFill>
                <a:latin typeface="华文楷体" panose="02010600040101010101" pitchFamily="2" charset="-122"/>
                <a:ea typeface="华文楷体" panose="02010600040101010101" pitchFamily="2" charset="-122"/>
              </a:endParaRPr>
            </a:p>
            <a:p>
              <a:endParaRPr lang="en-US" altLang="zh-CN" sz="800" i="1">
                <a:solidFill>
                  <a:schemeClr val="tx1"/>
                </a:solidFill>
                <a:latin typeface="华文楷体" panose="02010600040101010101" pitchFamily="2" charset="-122"/>
                <a:ea typeface="华文楷体" panose="02010600040101010101" pitchFamily="2" charset="-122"/>
              </a:endParaRPr>
            </a:p>
            <a:p>
              <a:endParaRPr lang="en-US" altLang="zh-CN" sz="800" i="1" smtClean="0">
                <a:solidFill>
                  <a:schemeClr val="tx1"/>
                </a:solidFill>
                <a:latin typeface="华文楷体" panose="02010600040101010101" pitchFamily="2" charset="-122"/>
                <a:ea typeface="华文楷体" panose="02010600040101010101" pitchFamily="2" charset="-122"/>
              </a:endParaRPr>
            </a:p>
            <a:p>
              <a:endParaRPr lang="en-US" altLang="zh-CN" sz="800" i="1">
                <a:solidFill>
                  <a:schemeClr val="tx1"/>
                </a:solidFill>
                <a:latin typeface="华文楷体" panose="02010600040101010101" pitchFamily="2" charset="-122"/>
                <a:ea typeface="华文楷体" panose="02010600040101010101" pitchFamily="2" charset="-122"/>
              </a:endParaRPr>
            </a:p>
            <a:p>
              <a:endParaRPr lang="en-US" altLang="zh-CN" sz="800" i="1" smtClean="0">
                <a:solidFill>
                  <a:schemeClr val="tx1"/>
                </a:solidFill>
                <a:latin typeface="华文楷体" panose="02010600040101010101" pitchFamily="2" charset="-122"/>
                <a:ea typeface="华文楷体" panose="02010600040101010101" pitchFamily="2" charset="-122"/>
              </a:endParaRPr>
            </a:p>
            <a:p>
              <a:endParaRPr lang="en-US" altLang="zh-CN" sz="800" i="1">
                <a:solidFill>
                  <a:schemeClr val="tx1"/>
                </a:solidFill>
                <a:latin typeface="华文楷体" panose="02010600040101010101" pitchFamily="2" charset="-122"/>
                <a:ea typeface="华文楷体" panose="02010600040101010101" pitchFamily="2" charset="-122"/>
              </a:endParaRPr>
            </a:p>
            <a:p>
              <a:endParaRPr lang="en-US" altLang="zh-CN" sz="800" i="1" smtClean="0">
                <a:solidFill>
                  <a:schemeClr val="tx1"/>
                </a:solidFill>
                <a:latin typeface="华文楷体" panose="02010600040101010101" pitchFamily="2" charset="-122"/>
                <a:ea typeface="华文楷体" panose="02010600040101010101" pitchFamily="2" charset="-122"/>
              </a:endParaRPr>
            </a:p>
            <a:p>
              <a:r>
                <a:rPr lang="zh-CN" altLang="en-US" sz="800" i="1" smtClean="0">
                  <a:solidFill>
                    <a:schemeClr val="tx1"/>
                  </a:solidFill>
                  <a:latin typeface="华文楷体" panose="02010600040101010101" pitchFamily="2" charset="-122"/>
                  <a:ea typeface="华文楷体" panose="02010600040101010101" pitchFamily="2" charset="-122"/>
                </a:rPr>
                <a:t>勒索</a:t>
              </a:r>
              <a:r>
                <a:rPr lang="zh-CN" altLang="en-US" sz="800" i="1" dirty="0">
                  <a:solidFill>
                    <a:schemeClr val="tx1"/>
                  </a:solidFill>
                  <a:latin typeface="华文楷体" panose="02010600040101010101" pitchFamily="2" charset="-122"/>
                  <a:ea typeface="华文楷体" panose="02010600040101010101" pitchFamily="2" charset="-122"/>
                </a:rPr>
                <a:t>模式带动的蠕虫的回潮不可避免。</a:t>
              </a:r>
            </a:p>
            <a:p>
              <a:endParaRPr lang="zh-CN" altLang="en-US" sz="800" dirty="0">
                <a:solidFill>
                  <a:schemeClr val="tx1"/>
                </a:solidFill>
              </a:endParaRPr>
            </a:p>
          </p:txBody>
        </p:sp>
      </p:grpSp>
      <p:sp>
        <p:nvSpPr>
          <p:cNvPr id="26" name="矩形 25"/>
          <p:cNvSpPr/>
          <p:nvPr/>
        </p:nvSpPr>
        <p:spPr>
          <a:xfrm>
            <a:off x="1515846" y="2337741"/>
            <a:ext cx="742511" cy="215444"/>
          </a:xfrm>
          <a:prstGeom prst="rect">
            <a:avLst/>
          </a:prstGeom>
          <a:solidFill>
            <a:schemeClr val="accent6">
              <a:lumMod val="75000"/>
            </a:schemeClr>
          </a:solidFill>
          <a:ln>
            <a:noFill/>
          </a:ln>
        </p:spPr>
        <p:txBody>
          <a:bodyPr wrap="square" rtlCol="0" anchor="ctr">
            <a:spAutoFit/>
          </a:bodyPr>
          <a:lstStyle/>
          <a:p>
            <a:pPr algn="ctr"/>
            <a:r>
              <a:rPr lang="en-US" altLang="zh-CN" sz="800" b="1" dirty="0">
                <a:solidFill>
                  <a:schemeClr val="bg1"/>
                </a:solidFill>
                <a:latin typeface="微软雅黑" panose="020B0503020204020204" pitchFamily="34" charset="-122"/>
                <a:ea typeface="微软雅黑" panose="020B0503020204020204" pitchFamily="34" charset="-122"/>
              </a:rPr>
              <a:t>2015.05.27</a:t>
            </a:r>
          </a:p>
        </p:txBody>
      </p:sp>
      <p:sp>
        <p:nvSpPr>
          <p:cNvPr id="27" name="矩形 26"/>
          <p:cNvSpPr/>
          <p:nvPr/>
        </p:nvSpPr>
        <p:spPr>
          <a:xfrm>
            <a:off x="5205988" y="2337741"/>
            <a:ext cx="742511" cy="215444"/>
          </a:xfrm>
          <a:prstGeom prst="rect">
            <a:avLst/>
          </a:prstGeom>
          <a:solidFill>
            <a:schemeClr val="accent6">
              <a:lumMod val="75000"/>
            </a:schemeClr>
          </a:solidFill>
          <a:ln>
            <a:noFill/>
          </a:ln>
        </p:spPr>
        <p:txBody>
          <a:bodyPr wrap="square" rtlCol="0" anchor="ctr">
            <a:spAutoFit/>
          </a:bodyPr>
          <a:lstStyle/>
          <a:p>
            <a:pPr algn="ctr"/>
            <a:r>
              <a:rPr lang="en-US" altLang="zh-CN" sz="800" b="1" dirty="0" smtClean="0">
                <a:solidFill>
                  <a:schemeClr val="bg1"/>
                </a:solidFill>
                <a:latin typeface="微软雅黑" panose="020B0503020204020204" pitchFamily="34" charset="-122"/>
                <a:ea typeface="微软雅黑" panose="020B0503020204020204" pitchFamily="34" charset="-122"/>
              </a:rPr>
              <a:t>2016.10.04</a:t>
            </a:r>
            <a:endParaRPr lang="en-US" altLang="zh-CN" sz="800"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8623326" y="2337741"/>
            <a:ext cx="742511" cy="215444"/>
          </a:xfrm>
          <a:prstGeom prst="rect">
            <a:avLst/>
          </a:prstGeom>
          <a:solidFill>
            <a:schemeClr val="accent6">
              <a:lumMod val="75000"/>
            </a:schemeClr>
          </a:solidFill>
          <a:ln>
            <a:noFill/>
          </a:ln>
        </p:spPr>
        <p:txBody>
          <a:bodyPr wrap="square" rtlCol="0" anchor="ctr">
            <a:spAutoFit/>
          </a:bodyPr>
          <a:lstStyle/>
          <a:p>
            <a:pPr algn="ctr"/>
            <a:r>
              <a:rPr lang="en-US" altLang="zh-CN" sz="800" b="1" dirty="0" smtClean="0">
                <a:solidFill>
                  <a:schemeClr val="bg1"/>
                </a:solidFill>
                <a:latin typeface="微软雅黑" panose="020B0503020204020204" pitchFamily="34" charset="-122"/>
                <a:ea typeface="微软雅黑" panose="020B0503020204020204" pitchFamily="34" charset="-122"/>
              </a:rPr>
              <a:t>2016.09.07</a:t>
            </a:r>
            <a:endParaRPr lang="en-US" altLang="zh-CN" sz="800" b="1"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2313468" y="2337741"/>
            <a:ext cx="742511" cy="215444"/>
          </a:xfrm>
          <a:prstGeom prst="rect">
            <a:avLst/>
          </a:prstGeom>
          <a:solidFill>
            <a:schemeClr val="accent6">
              <a:lumMod val="75000"/>
            </a:schemeClr>
          </a:solidFill>
          <a:ln>
            <a:noFill/>
          </a:ln>
        </p:spPr>
        <p:txBody>
          <a:bodyPr wrap="square" rtlCol="0" anchor="ctr">
            <a:spAutoFit/>
          </a:bodyPr>
          <a:lstStyle/>
          <a:p>
            <a:pPr algn="ctr"/>
            <a:r>
              <a:rPr lang="en-US" altLang="zh-CN" sz="800" b="1" dirty="0" smtClean="0">
                <a:solidFill>
                  <a:schemeClr val="bg1"/>
                </a:solidFill>
                <a:latin typeface="微软雅黑" panose="020B0503020204020204" pitchFamily="34" charset="-122"/>
                <a:ea typeface="微软雅黑" panose="020B0503020204020204" pitchFamily="34" charset="-122"/>
              </a:rPr>
              <a:t>2016.12.20</a:t>
            </a:r>
            <a:endParaRPr lang="en-US" altLang="zh-CN" sz="800" b="1"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11764347" y="951996"/>
            <a:ext cx="415224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090388703"/>
              </p:ext>
            </p:extLst>
          </p:nvPr>
        </p:nvGraphicFramePr>
        <p:xfrm>
          <a:off x="11764346" y="1156196"/>
          <a:ext cx="1568991" cy="754313"/>
        </p:xfrm>
        <a:graphic>
          <a:graphicData uri="http://schemas.openxmlformats.org/presentationml/2006/ole">
            <mc:AlternateContent xmlns:mc="http://schemas.openxmlformats.org/markup-compatibility/2006">
              <mc:Choice xmlns:v="urn:schemas-microsoft-com:vml" Requires="v">
                <p:oleObj spid="_x0000_s2059" r:id="rId7" imgW="9011908" imgH="5076190" progId="Picture.PicObj.1">
                  <p:embed/>
                </p:oleObj>
              </mc:Choice>
              <mc:Fallback>
                <p:oleObj r:id="rId7" imgW="9011908" imgH="5076190" progId="Picture.PicObj.1">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64346" y="1156196"/>
                        <a:ext cx="1568991" cy="754313"/>
                      </a:xfrm>
                      <a:prstGeom prst="rect">
                        <a:avLst/>
                      </a:prstGeom>
                      <a:noFill/>
                    </p:spPr>
                  </p:pic>
                </p:oleObj>
              </mc:Fallback>
            </mc:AlternateContent>
          </a:graphicData>
        </a:graphic>
      </p:graphicFrame>
    </p:spTree>
    <p:extLst>
      <p:ext uri="{BB962C8B-B14F-4D97-AF65-F5344CB8AC3E}">
        <p14:creationId xmlns:p14="http://schemas.microsoft.com/office/powerpoint/2010/main" val="12862043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err="1"/>
              <a:t>Wannacry</a:t>
            </a:r>
            <a:r>
              <a:rPr lang="zh-CN" altLang="en-US" dirty="0"/>
              <a:t>的巨大响应成本看有效防护的价值</a:t>
            </a:r>
          </a:p>
        </p:txBody>
      </p:sp>
      <p:pic>
        <p:nvPicPr>
          <p:cNvPr id="4" name="内容占位符 61"/>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4859524" y="549164"/>
            <a:ext cx="4682752" cy="2234824"/>
          </a:xfrm>
          <a:prstGeom prst="rect">
            <a:avLst/>
          </a:prstGeom>
        </p:spPr>
      </p:pic>
    </p:spTree>
    <p:extLst>
      <p:ext uri="{BB962C8B-B14F-4D97-AF65-F5344CB8AC3E}">
        <p14:creationId xmlns:p14="http://schemas.microsoft.com/office/powerpoint/2010/main" val="19208649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392588" y="612056"/>
            <a:ext cx="1332964" cy="1956684"/>
            <a:chOff x="5400700" y="599862"/>
            <a:chExt cx="1332964" cy="1956684"/>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0700" y="599862"/>
              <a:ext cx="1320350" cy="1728288"/>
            </a:xfrm>
            <a:prstGeom prst="rect">
              <a:avLst/>
            </a:prstGeom>
          </p:spPr>
        </p:pic>
        <p:sp>
          <p:nvSpPr>
            <p:cNvPr id="6" name="文本框 5"/>
            <p:cNvSpPr txBox="1"/>
            <p:nvPr/>
          </p:nvSpPr>
          <p:spPr>
            <a:xfrm>
              <a:off x="5400700" y="2325714"/>
              <a:ext cx="1332964" cy="230832"/>
            </a:xfrm>
            <a:prstGeom prst="rect">
              <a:avLst/>
            </a:prstGeom>
            <a:solidFill>
              <a:schemeClr val="accent6">
                <a:lumMod val="75000"/>
              </a:schemeClr>
            </a:solidFill>
          </p:spPr>
          <p:txBody>
            <a:bodyPr wrap="square" rtlCol="0">
              <a:spAutoFit/>
            </a:bodyPr>
            <a:lstStyle>
              <a:defPPr>
                <a:defRPr lang="zh-CN"/>
              </a:defPPr>
              <a:lvl1pPr algn="ctr">
                <a:defRPr sz="900" b="1">
                  <a:solidFill>
                    <a:schemeClr val="bg1"/>
                  </a:solidFill>
                  <a:latin typeface="黑体" panose="02010609060101010101" pitchFamily="49" charset="-122"/>
                  <a:ea typeface="黑体" panose="02010609060101010101" pitchFamily="49" charset="-122"/>
                </a:defRPr>
              </a:lvl1pPr>
            </a:lstStyle>
            <a:p>
              <a:r>
                <a:rPr lang="zh-CN" altLang="en-US" dirty="0"/>
                <a:t>安天</a:t>
              </a:r>
              <a:r>
                <a:rPr lang="en-US" altLang="zh-CN" dirty="0" err="1"/>
                <a:t>Wannacry</a:t>
              </a:r>
              <a:r>
                <a:rPr lang="zh-CN" altLang="en-US" dirty="0"/>
                <a:t>免疫工具</a:t>
              </a:r>
            </a:p>
          </p:txBody>
        </p:sp>
      </p:grpSp>
      <p:grpSp>
        <p:nvGrpSpPr>
          <p:cNvPr id="13" name="组合 12"/>
          <p:cNvGrpSpPr/>
          <p:nvPr/>
        </p:nvGrpSpPr>
        <p:grpSpPr>
          <a:xfrm>
            <a:off x="5876938" y="612056"/>
            <a:ext cx="1954990" cy="1956684"/>
            <a:chOff x="6885050" y="599862"/>
            <a:chExt cx="1954990" cy="1956684"/>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050" y="599862"/>
              <a:ext cx="1954990" cy="1725852"/>
            </a:xfrm>
            <a:prstGeom prst="rect">
              <a:avLst/>
            </a:prstGeom>
          </p:spPr>
        </p:pic>
        <p:sp>
          <p:nvSpPr>
            <p:cNvPr id="8" name="文本框 7"/>
            <p:cNvSpPr txBox="1"/>
            <p:nvPr/>
          </p:nvSpPr>
          <p:spPr>
            <a:xfrm>
              <a:off x="6900700" y="2325714"/>
              <a:ext cx="1939339" cy="230832"/>
            </a:xfrm>
            <a:prstGeom prst="rect">
              <a:avLst/>
            </a:prstGeom>
            <a:solidFill>
              <a:schemeClr val="accent6">
                <a:lumMod val="75000"/>
              </a:schemeClr>
            </a:solidFill>
          </p:spPr>
          <p:txBody>
            <a:bodyPr wrap="square" rtlCol="0">
              <a:spAutoFit/>
            </a:bodyPr>
            <a:lstStyle>
              <a:defPPr>
                <a:defRPr lang="zh-CN"/>
              </a:defPPr>
              <a:lvl1pPr algn="ctr">
                <a:defRPr sz="900" b="1">
                  <a:solidFill>
                    <a:schemeClr val="bg1"/>
                  </a:solidFill>
                  <a:latin typeface="黑体" panose="02010609060101010101" pitchFamily="49" charset="-122"/>
                  <a:ea typeface="黑体" panose="02010609060101010101" pitchFamily="49" charset="-122"/>
                </a:defRPr>
              </a:lvl1pPr>
            </a:lstStyle>
            <a:p>
              <a:r>
                <a:rPr lang="zh-CN" altLang="en-US" dirty="0"/>
                <a:t>安天</a:t>
              </a:r>
              <a:r>
                <a:rPr lang="en-US" altLang="zh-CN" dirty="0" err="1"/>
                <a:t>Wannacry</a:t>
              </a:r>
              <a:r>
                <a:rPr lang="zh-CN" altLang="en-US" dirty="0"/>
                <a:t>内存解密工具</a:t>
              </a:r>
            </a:p>
          </p:txBody>
        </p:sp>
      </p:grpSp>
      <p:grpSp>
        <p:nvGrpSpPr>
          <p:cNvPr id="14" name="组合 13"/>
          <p:cNvGrpSpPr/>
          <p:nvPr/>
        </p:nvGrpSpPr>
        <p:grpSpPr>
          <a:xfrm>
            <a:off x="7980277" y="618302"/>
            <a:ext cx="2518676" cy="1950438"/>
            <a:chOff x="8988389" y="606108"/>
            <a:chExt cx="2518676" cy="1950438"/>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8389" y="606108"/>
              <a:ext cx="2518676" cy="1719605"/>
            </a:xfrm>
            <a:prstGeom prst="rect">
              <a:avLst/>
            </a:prstGeom>
          </p:spPr>
        </p:pic>
        <p:sp>
          <p:nvSpPr>
            <p:cNvPr id="10" name="文本框 9"/>
            <p:cNvSpPr txBox="1"/>
            <p:nvPr/>
          </p:nvSpPr>
          <p:spPr>
            <a:xfrm>
              <a:off x="8988389" y="2325714"/>
              <a:ext cx="2518676" cy="230832"/>
            </a:xfrm>
            <a:prstGeom prst="rect">
              <a:avLst/>
            </a:prstGeom>
            <a:solidFill>
              <a:schemeClr val="accent6">
                <a:lumMod val="75000"/>
              </a:schemeClr>
            </a:solidFill>
          </p:spPr>
          <p:txBody>
            <a:bodyPr wrap="square" rtlCol="0">
              <a:spAutoFit/>
            </a:bodyPr>
            <a:lstStyle>
              <a:defPPr>
                <a:defRPr lang="zh-CN"/>
              </a:defPPr>
              <a:lvl1pPr algn="ctr">
                <a:defRPr sz="900" b="1">
                  <a:solidFill>
                    <a:schemeClr val="bg1"/>
                  </a:solidFill>
                  <a:latin typeface="黑体" panose="02010609060101010101" pitchFamily="49" charset="-122"/>
                  <a:ea typeface="黑体" panose="02010609060101010101" pitchFamily="49" charset="-122"/>
                </a:defRPr>
              </a:lvl1pPr>
            </a:lstStyle>
            <a:p>
              <a:r>
                <a:rPr lang="zh-CN" altLang="en-US" dirty="0"/>
                <a:t>安天</a:t>
              </a:r>
              <a:r>
                <a:rPr lang="en-US" altLang="zh-CN" dirty="0" err="1"/>
                <a:t>Wannacry</a:t>
              </a:r>
              <a:r>
                <a:rPr lang="zh-CN" altLang="en-US" dirty="0"/>
                <a:t>专杀工具</a:t>
              </a:r>
            </a:p>
          </p:txBody>
        </p:sp>
      </p:grpSp>
      <p:sp>
        <p:nvSpPr>
          <p:cNvPr id="15" name="标题 14"/>
          <p:cNvSpPr>
            <a:spLocks noGrp="1"/>
          </p:cNvSpPr>
          <p:nvPr>
            <p:ph type="title"/>
          </p:nvPr>
        </p:nvSpPr>
        <p:spPr/>
        <p:txBody>
          <a:bodyPr>
            <a:normAutofit/>
          </a:bodyPr>
          <a:lstStyle/>
          <a:p>
            <a:r>
              <a:rPr lang="zh-CN" altLang="en-US" dirty="0"/>
              <a:t>巨大而奢侈的应急成本</a:t>
            </a:r>
          </a:p>
        </p:txBody>
      </p:sp>
    </p:spTree>
    <p:extLst>
      <p:ext uri="{BB962C8B-B14F-4D97-AF65-F5344CB8AC3E}">
        <p14:creationId xmlns:p14="http://schemas.microsoft.com/office/powerpoint/2010/main" val="3366656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机理型布防是一种有效防护</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636" y="829761"/>
            <a:ext cx="2198669" cy="15270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2692" y="801453"/>
            <a:ext cx="2138548" cy="1555308"/>
          </a:xfrm>
          <a:prstGeom prst="rect">
            <a:avLst/>
          </a:prstGeom>
        </p:spPr>
      </p:pic>
      <p:pic>
        <p:nvPicPr>
          <p:cNvPr id="5" name="内容占位符 3"/>
          <p:cNvPicPr>
            <a:picLocks noChangeAspect="1"/>
          </p:cNvPicPr>
          <p:nvPr/>
        </p:nvPicPr>
        <p:blipFill>
          <a:blip r:embed="rId5"/>
          <a:stretch>
            <a:fillRect/>
          </a:stretch>
        </p:blipFill>
        <p:spPr>
          <a:xfrm>
            <a:off x="2160340" y="829761"/>
            <a:ext cx="2422440" cy="1527000"/>
          </a:xfrm>
          <a:prstGeom prst="rect">
            <a:avLst/>
          </a:prstGeom>
        </p:spPr>
      </p:pic>
      <p:pic>
        <p:nvPicPr>
          <p:cNvPr id="6" name="内容占位符 6"/>
          <p:cNvPicPr>
            <a:picLocks noChangeAspect="1"/>
          </p:cNvPicPr>
          <p:nvPr/>
        </p:nvPicPr>
        <p:blipFill>
          <a:blip r:embed="rId6"/>
          <a:stretch>
            <a:fillRect/>
          </a:stretch>
        </p:blipFill>
        <p:spPr>
          <a:xfrm>
            <a:off x="7270345" y="801453"/>
            <a:ext cx="2666859" cy="1572838"/>
          </a:xfrm>
          <a:prstGeom prst="rect">
            <a:avLst/>
          </a:prstGeom>
        </p:spPr>
      </p:pic>
    </p:spTree>
    <p:extLst>
      <p:ext uri="{BB962C8B-B14F-4D97-AF65-F5344CB8AC3E}">
        <p14:creationId xmlns:p14="http://schemas.microsoft.com/office/powerpoint/2010/main" val="2309275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现状反思与回归本源</a:t>
            </a:r>
            <a:endParaRPr lang="zh-CN" altLang="en-US" dirty="0"/>
          </a:p>
        </p:txBody>
      </p:sp>
    </p:spTree>
    <p:extLst>
      <p:ext uri="{BB962C8B-B14F-4D97-AF65-F5344CB8AC3E}">
        <p14:creationId xmlns:p14="http://schemas.microsoft.com/office/powerpoint/2010/main" val="864430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2952428" y="884490"/>
            <a:ext cx="8568952" cy="1872208"/>
            <a:chOff x="2880420" y="684064"/>
            <a:chExt cx="8568952" cy="1872208"/>
          </a:xfrm>
        </p:grpSpPr>
        <p:sp>
          <p:nvSpPr>
            <p:cNvPr id="3" name="矩形 2"/>
            <p:cNvSpPr/>
            <p:nvPr/>
          </p:nvSpPr>
          <p:spPr>
            <a:xfrm>
              <a:off x="2880420" y="684064"/>
              <a:ext cx="8568952" cy="1872208"/>
            </a:xfrm>
            <a:prstGeom prst="rect">
              <a:avLst/>
            </a:prstGeom>
            <a:solidFill>
              <a:schemeClr val="bg1"/>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34"/>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414"/>
            <a:stretch/>
          </p:blipFill>
          <p:spPr bwMode="auto">
            <a:xfrm>
              <a:off x="3384476" y="756072"/>
              <a:ext cx="3647158" cy="1656066"/>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3705283" y="1339053"/>
              <a:ext cx="7312041" cy="497140"/>
            </a:xfrm>
            <a:prstGeom prst="rect">
              <a:avLst/>
            </a:prstGeom>
            <a:noFill/>
            <a:ln>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3"/>
            </a:p>
          </p:txBody>
        </p:sp>
        <p:sp>
          <p:nvSpPr>
            <p:cNvPr id="28" name="矩形 27"/>
            <p:cNvSpPr/>
            <p:nvPr/>
          </p:nvSpPr>
          <p:spPr>
            <a:xfrm>
              <a:off x="3705283" y="1852525"/>
              <a:ext cx="7312041" cy="497140"/>
            </a:xfrm>
            <a:prstGeom prst="rect">
              <a:avLst/>
            </a:prstGeom>
            <a:noFill/>
            <a:ln>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3"/>
            </a:p>
          </p:txBody>
        </p:sp>
        <p:sp>
          <p:nvSpPr>
            <p:cNvPr id="29" name="文本框 28"/>
            <p:cNvSpPr txBox="1"/>
            <p:nvPr/>
          </p:nvSpPr>
          <p:spPr>
            <a:xfrm>
              <a:off x="6552828" y="1393918"/>
              <a:ext cx="4464496" cy="430887"/>
            </a:xfrm>
            <a:prstGeom prst="rect">
              <a:avLst/>
            </a:prstGeom>
            <a:noFill/>
          </p:spPr>
          <p:txBody>
            <a:bodyPr wrap="square" rtlCol="0" anchor="ctr">
              <a:spAutoFit/>
            </a:bodyPr>
            <a:lstStyle/>
            <a:p>
              <a:r>
                <a:rPr lang="zh-CN" altLang="en-US" sz="1100" b="1" dirty="0">
                  <a:latin typeface="微软雅黑" panose="020B0503020204020204" pitchFamily="34" charset="-122"/>
                  <a:ea typeface="微软雅黑" panose="020B0503020204020204" pitchFamily="34" charset="-122"/>
                </a:rPr>
                <a:t>态势感知是高价值、奢侈的，</a:t>
              </a:r>
              <a:endParaRPr lang="en-US" altLang="zh-CN" sz="1100" b="1"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态势感知是上层建筑，解决顶层</a:t>
              </a:r>
              <a:r>
                <a:rPr lang="zh-CN" altLang="en-US" sz="1100" b="1" dirty="0" smtClean="0">
                  <a:latin typeface="微软雅黑" panose="020B0503020204020204" pitchFamily="34" charset="-122"/>
                  <a:ea typeface="微软雅黑" panose="020B0503020204020204" pitchFamily="34" charset="-122"/>
                </a:rPr>
                <a:t>问题</a:t>
              </a:r>
              <a:endParaRPr lang="en-US" altLang="zh-CN" sz="11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6552828" y="1820066"/>
              <a:ext cx="4464496" cy="600164"/>
            </a:xfrm>
            <a:prstGeom prst="rect">
              <a:avLst/>
            </a:prstGeom>
            <a:noFill/>
          </p:spPr>
          <p:txBody>
            <a:bodyPr wrap="square" rtlCol="0" anchor="ctr">
              <a:spAutoFit/>
            </a:bodyPr>
            <a:lstStyle/>
            <a:p>
              <a:r>
                <a:rPr lang="zh-CN" altLang="en-US" sz="1100" b="1" dirty="0">
                  <a:latin typeface="微软雅黑" panose="020B0503020204020204" pitchFamily="34" charset="-122"/>
                  <a:ea typeface="微软雅黑" panose="020B0503020204020204" pitchFamily="34" charset="-122"/>
                </a:rPr>
                <a:t>有效防护</a:t>
              </a:r>
              <a:endParaRPr lang="en-US" altLang="zh-CN" sz="1100" b="1"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有效防护收窄需要态势感知做出动作决策的事件数量。有效防护的手段是态势感知的行动手段</a:t>
              </a:r>
              <a:endParaRPr lang="en-US" altLang="zh-CN" sz="1100" b="1" dirty="0">
                <a:latin typeface="微软雅黑" panose="020B0503020204020204" pitchFamily="34" charset="-122"/>
                <a:ea typeface="微软雅黑" panose="020B0503020204020204" pitchFamily="34" charset="-122"/>
              </a:endParaRPr>
            </a:p>
          </p:txBody>
        </p:sp>
      </p:grpSp>
      <p:sp>
        <p:nvSpPr>
          <p:cNvPr id="4" name="标题 3"/>
          <p:cNvSpPr>
            <a:spLocks noGrp="1"/>
          </p:cNvSpPr>
          <p:nvPr>
            <p:ph type="title"/>
          </p:nvPr>
        </p:nvSpPr>
        <p:spPr/>
        <p:txBody>
          <a:bodyPr>
            <a:normAutofit/>
          </a:bodyPr>
          <a:lstStyle/>
          <a:p>
            <a:r>
              <a:rPr lang="zh-CN" altLang="en-US" dirty="0"/>
              <a:t>有效防护与态势感知间的关系</a:t>
            </a:r>
          </a:p>
        </p:txBody>
      </p:sp>
      <p:sp>
        <p:nvSpPr>
          <p:cNvPr id="2" name="矩形 1"/>
          <p:cNvSpPr/>
          <p:nvPr/>
        </p:nvSpPr>
        <p:spPr>
          <a:xfrm>
            <a:off x="4696726" y="484380"/>
            <a:ext cx="4813832" cy="400110"/>
          </a:xfrm>
          <a:prstGeom prst="rect">
            <a:avLst/>
          </a:prstGeom>
        </p:spPr>
        <p:txBody>
          <a:bodyPr wrap="square">
            <a:spAutoFit/>
          </a:bodyPr>
          <a:lstStyle/>
          <a:p>
            <a:r>
              <a:rPr lang="zh-CN" altLang="en-US" sz="1000" dirty="0">
                <a:solidFill>
                  <a:schemeClr val="bg1"/>
                </a:solidFill>
              </a:rPr>
              <a:t>全天候全方位感知态势和有效防护。</a:t>
            </a:r>
            <a:endParaRPr lang="en-US" altLang="zh-CN" sz="1000" dirty="0">
              <a:solidFill>
                <a:schemeClr val="bg1"/>
              </a:solidFill>
            </a:endParaRPr>
          </a:p>
          <a:p>
            <a:pPr algn="r"/>
            <a:r>
              <a:rPr lang="en-US" altLang="zh-CN" sz="1000" dirty="0">
                <a:solidFill>
                  <a:schemeClr val="bg1"/>
                </a:solidFill>
              </a:rPr>
              <a:t>——</a:t>
            </a:r>
            <a:r>
              <a:rPr lang="zh-CN" altLang="en-US" sz="1000" dirty="0">
                <a:solidFill>
                  <a:schemeClr val="bg1"/>
                </a:solidFill>
              </a:rPr>
              <a:t>习近平总书记在</a:t>
            </a:r>
            <a:r>
              <a:rPr lang="en-US" altLang="zh-CN" sz="1000" dirty="0">
                <a:solidFill>
                  <a:schemeClr val="bg1"/>
                </a:solidFill>
              </a:rPr>
              <a:t>2</a:t>
            </a:r>
            <a:r>
              <a:rPr lang="zh-CN" altLang="en-US" sz="1000" dirty="0">
                <a:solidFill>
                  <a:schemeClr val="bg1"/>
                </a:solidFill>
              </a:rPr>
              <a:t>月</a:t>
            </a:r>
            <a:r>
              <a:rPr lang="en-US" altLang="zh-CN" sz="1000" dirty="0">
                <a:solidFill>
                  <a:schemeClr val="bg1"/>
                </a:solidFill>
              </a:rPr>
              <a:t>17</a:t>
            </a:r>
            <a:r>
              <a:rPr lang="zh-CN" altLang="en-US" sz="1000" dirty="0">
                <a:solidFill>
                  <a:schemeClr val="bg1"/>
                </a:solidFill>
              </a:rPr>
              <a:t>日国家安全工作座谈会上的讲话</a:t>
            </a:r>
            <a:endParaRPr lang="en-US" altLang="zh-CN" sz="1000" dirty="0">
              <a:solidFill>
                <a:schemeClr val="bg1"/>
              </a:solidFill>
            </a:endParaRPr>
          </a:p>
        </p:txBody>
      </p:sp>
    </p:spTree>
    <p:extLst>
      <p:ext uri="{BB962C8B-B14F-4D97-AF65-F5344CB8AC3E}">
        <p14:creationId xmlns:p14="http://schemas.microsoft.com/office/powerpoint/2010/main" val="3641529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nSpc>
                <a:spcPct val="160000"/>
              </a:lnSpc>
            </a:pPr>
            <a:r>
              <a:rPr lang="zh-CN" altLang="en-US"/>
              <a:t>视角变换与支撑体系</a:t>
            </a:r>
            <a:endParaRPr lang="en-US" altLang="zh-CN" dirty="0"/>
          </a:p>
        </p:txBody>
      </p:sp>
    </p:spTree>
    <p:extLst>
      <p:ext uri="{BB962C8B-B14F-4D97-AF65-F5344CB8AC3E}">
        <p14:creationId xmlns:p14="http://schemas.microsoft.com/office/powerpoint/2010/main" val="36576808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FFFFFF"/>
                </a:solidFill>
              </a:rPr>
              <a:t>视角：从以事件为中心到以资产为中心</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065" y="684064"/>
            <a:ext cx="3389670" cy="1828959"/>
          </a:xfrm>
          <a:prstGeom prst="rect">
            <a:avLst/>
          </a:prstGeom>
        </p:spPr>
      </p:pic>
    </p:spTree>
    <p:extLst>
      <p:ext uri="{BB962C8B-B14F-4D97-AF65-F5344CB8AC3E}">
        <p14:creationId xmlns:p14="http://schemas.microsoft.com/office/powerpoint/2010/main" val="39283039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33331" y="540048"/>
            <a:ext cx="2135138" cy="310049"/>
          </a:xfrm>
          <a:prstGeom prst="rect">
            <a:avLst/>
          </a:prstGeom>
        </p:spPr>
        <p:txBody>
          <a:bodyPr vert="horz" lIns="68578" tIns="34289" rIns="68578" bIns="34289" rtlCol="0" anchor="ctr">
            <a:noAutofit/>
          </a:bodyPr>
          <a:lstStyle>
            <a:lvl1pPr algn="l" defTabSz="822960"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algn="ctr"/>
            <a:r>
              <a:rPr lang="zh-CN" altLang="en-US" sz="1200" dirty="0" smtClean="0"/>
              <a:t>安天威胁</a:t>
            </a:r>
            <a:r>
              <a:rPr lang="zh-CN" altLang="en-US" sz="1200" dirty="0"/>
              <a:t>认知的</a:t>
            </a:r>
            <a:r>
              <a:rPr lang="en-US" altLang="zh-CN" sz="1200" dirty="0"/>
              <a:t>N</a:t>
            </a:r>
            <a:r>
              <a:rPr lang="zh-CN" altLang="en-US" sz="1200" dirty="0"/>
              <a:t>个维度</a:t>
            </a:r>
            <a:endParaRPr lang="en-US" altLang="zh-CN" sz="1200" dirty="0"/>
          </a:p>
        </p:txBody>
      </p:sp>
      <p:grpSp>
        <p:nvGrpSpPr>
          <p:cNvPr id="9" name="组合 8"/>
          <p:cNvGrpSpPr/>
          <p:nvPr/>
        </p:nvGrpSpPr>
        <p:grpSpPr>
          <a:xfrm>
            <a:off x="2381288" y="897767"/>
            <a:ext cx="1003188" cy="1546578"/>
            <a:chOff x="2160341" y="3131190"/>
            <a:chExt cx="1224136" cy="1546578"/>
          </a:xfrm>
        </p:grpSpPr>
        <p:sp>
          <p:nvSpPr>
            <p:cNvPr id="6" name="TextBox 19"/>
            <p:cNvSpPr txBox="1">
              <a:spLocks noChangeArrowheads="1"/>
            </p:cNvSpPr>
            <p:nvPr/>
          </p:nvSpPr>
          <p:spPr bwMode="auto">
            <a:xfrm>
              <a:off x="2160341" y="3477439"/>
              <a:ext cx="12241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lnSpc>
                  <a:spcPct val="150000"/>
                </a:lnSpc>
              </a:pPr>
              <a:r>
                <a:rPr lang="zh-CN" altLang="en-US" sz="800" b="1" smtClean="0">
                  <a:solidFill>
                    <a:schemeClr val="bg1"/>
                  </a:solidFill>
                  <a:latin typeface="微软雅黑" panose="020B0503020204020204" pitchFamily="34" charset="-122"/>
                  <a:ea typeface="微软雅黑" panose="020B0503020204020204" pitchFamily="34" charset="-122"/>
                </a:rPr>
                <a:t>攻击者使用的在目标节点执行的恶意代码、固件和工具程序。也包括攻击者使用的系统自身的工具。</a:t>
              </a:r>
              <a:endParaRPr lang="en-US" altLang="zh-CN" sz="800" b="1" dirty="0">
                <a:solidFill>
                  <a:schemeClr val="bg1"/>
                </a:solidFill>
                <a:latin typeface="微软雅黑" panose="020B0503020204020204" pitchFamily="34" charset="-122"/>
                <a:ea typeface="微软雅黑" panose="020B0503020204020204" pitchFamily="34" charset="-122"/>
              </a:endParaRPr>
            </a:p>
          </p:txBody>
        </p:sp>
        <p:sp>
          <p:nvSpPr>
            <p:cNvPr id="7" name="TextBox 23"/>
            <p:cNvSpPr txBox="1">
              <a:spLocks noChangeArrowheads="1"/>
            </p:cNvSpPr>
            <p:nvPr/>
          </p:nvSpPr>
          <p:spPr bwMode="auto">
            <a:xfrm>
              <a:off x="2160341" y="3131190"/>
              <a:ext cx="1224136" cy="316800"/>
            </a:xfrm>
            <a:prstGeom prst="rect">
              <a:avLst/>
            </a:prstGeom>
            <a:solidFill>
              <a:schemeClr val="bg1"/>
            </a:solidFill>
            <a:ln>
              <a:noFill/>
            </a:ln>
            <a:extLst/>
          </p:spPr>
          <p:txBody>
            <a:bodyPr wrap="square"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zh-CN" altLang="en-US" sz="1100" b="1" dirty="0" smtClean="0">
                  <a:solidFill>
                    <a:srgbClr val="00B0F0"/>
                  </a:solidFill>
                  <a:latin typeface="微软雅黑" panose="020B0503020204020204" pitchFamily="34" charset="-122"/>
                  <a:ea typeface="微软雅黑" panose="020B0503020204020204" pitchFamily="34" charset="-122"/>
                </a:rPr>
                <a:t>载荷</a:t>
              </a:r>
              <a:endParaRPr lang="en-US" altLang="zh-CN" sz="1100" b="1" dirty="0">
                <a:solidFill>
                  <a:srgbClr val="00B0F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3471255" y="897767"/>
            <a:ext cx="1003188" cy="1162306"/>
            <a:chOff x="2160341" y="3146130"/>
            <a:chExt cx="1224136" cy="1162306"/>
          </a:xfrm>
        </p:grpSpPr>
        <p:sp>
          <p:nvSpPr>
            <p:cNvPr id="11" name="TextBox 19"/>
            <p:cNvSpPr txBox="1">
              <a:spLocks noChangeArrowheads="1"/>
            </p:cNvSpPr>
            <p:nvPr/>
          </p:nvSpPr>
          <p:spPr bwMode="auto">
            <a:xfrm>
              <a:off x="2160341" y="3477439"/>
              <a:ext cx="12241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lnSpc>
                  <a:spcPct val="150000"/>
                </a:lnSpc>
              </a:pPr>
              <a:r>
                <a:rPr lang="zh-CN" altLang="en-US" sz="800" b="1" smtClean="0">
                  <a:solidFill>
                    <a:schemeClr val="bg1"/>
                  </a:solidFill>
                  <a:latin typeface="微软雅黑" panose="020B0503020204020204" pitchFamily="34" charset="-122"/>
                  <a:ea typeface="微软雅黑" panose="020B0503020204020204" pitchFamily="34" charset="-122"/>
                </a:rPr>
                <a:t>攻击者所完成的目标节点动作以及对应的网络表现，以及单纯的网络动作。</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12" name="TextBox 23"/>
            <p:cNvSpPr txBox="1">
              <a:spLocks noChangeArrowheads="1"/>
            </p:cNvSpPr>
            <p:nvPr/>
          </p:nvSpPr>
          <p:spPr bwMode="auto">
            <a:xfrm>
              <a:off x="2160341" y="3146130"/>
              <a:ext cx="1224136" cy="316369"/>
            </a:xfrm>
            <a:prstGeom prst="rect">
              <a:avLst/>
            </a:prstGeom>
            <a:solidFill>
              <a:schemeClr val="bg1"/>
            </a:solidFill>
            <a:ln>
              <a:noFill/>
            </a:ln>
            <a:extLst/>
          </p:spPr>
          <p:txBody>
            <a:bodyPr wrap="square"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zh-CN" altLang="en-US" sz="1100" b="1" dirty="0" smtClean="0">
                  <a:solidFill>
                    <a:srgbClr val="00B0F0"/>
                  </a:solidFill>
                  <a:latin typeface="微软雅黑" panose="020B0503020204020204" pitchFamily="34" charset="-122"/>
                  <a:ea typeface="微软雅黑" panose="020B0503020204020204" pitchFamily="34" charset="-122"/>
                </a:rPr>
                <a:t>行为</a:t>
              </a:r>
              <a:endParaRPr lang="en-US" altLang="zh-CN" sz="1100" b="1" dirty="0">
                <a:solidFill>
                  <a:srgbClr val="00B0F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561222" y="897767"/>
            <a:ext cx="1003188" cy="955904"/>
            <a:chOff x="2160341" y="3146130"/>
            <a:chExt cx="1224136" cy="955904"/>
          </a:xfrm>
        </p:grpSpPr>
        <p:sp>
          <p:nvSpPr>
            <p:cNvPr id="14" name="TextBox 19"/>
            <p:cNvSpPr txBox="1">
              <a:spLocks noChangeArrowheads="1"/>
            </p:cNvSpPr>
            <p:nvPr/>
          </p:nvSpPr>
          <p:spPr bwMode="auto">
            <a:xfrm>
              <a:off x="2160341" y="3477439"/>
              <a:ext cx="1224136" cy="62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lnSpc>
                  <a:spcPct val="150000"/>
                </a:lnSpc>
              </a:pPr>
              <a:r>
                <a:rPr lang="zh-CN" altLang="en-US" sz="800" b="1" dirty="0">
                  <a:solidFill>
                    <a:schemeClr val="bg1"/>
                  </a:solidFill>
                  <a:latin typeface="微软雅黑" panose="020B0503020204020204" pitchFamily="34" charset="-122"/>
                  <a:ea typeface="微软雅黑" panose="020B0503020204020204" pitchFamily="34" charset="-122"/>
                </a:rPr>
                <a:t>攻击方所使用的基础设施等硬件资源，例如端点或线路。</a:t>
              </a:r>
            </a:p>
          </p:txBody>
        </p:sp>
        <p:sp>
          <p:nvSpPr>
            <p:cNvPr id="15" name="TextBox 23"/>
            <p:cNvSpPr txBox="1">
              <a:spLocks noChangeArrowheads="1"/>
            </p:cNvSpPr>
            <p:nvPr/>
          </p:nvSpPr>
          <p:spPr bwMode="auto">
            <a:xfrm>
              <a:off x="2160341" y="3146130"/>
              <a:ext cx="1224136" cy="316369"/>
            </a:xfrm>
            <a:prstGeom prst="rect">
              <a:avLst/>
            </a:prstGeom>
            <a:solidFill>
              <a:schemeClr val="bg1"/>
            </a:solidFill>
            <a:ln>
              <a:noFill/>
            </a:ln>
            <a:extLst/>
          </p:spPr>
          <p:txBody>
            <a:bodyPr wrap="square"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zh-CN" altLang="en-US" sz="1100" b="1" dirty="0" smtClean="0">
                  <a:solidFill>
                    <a:srgbClr val="00B0F0"/>
                  </a:solidFill>
                  <a:latin typeface="微软雅黑" panose="020B0503020204020204" pitchFamily="34" charset="-122"/>
                  <a:ea typeface="微软雅黑" panose="020B0503020204020204" pitchFamily="34" charset="-122"/>
                </a:rPr>
                <a:t>资源</a:t>
              </a:r>
              <a:endParaRPr lang="en-US" altLang="zh-CN" sz="1100" b="1" dirty="0">
                <a:solidFill>
                  <a:srgbClr val="00B0F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5651189" y="897767"/>
            <a:ext cx="1003188" cy="1162306"/>
            <a:chOff x="2160341" y="3146130"/>
            <a:chExt cx="1224136" cy="1162306"/>
          </a:xfrm>
        </p:grpSpPr>
        <p:sp>
          <p:nvSpPr>
            <p:cNvPr id="17" name="TextBox 19"/>
            <p:cNvSpPr txBox="1">
              <a:spLocks noChangeArrowheads="1"/>
            </p:cNvSpPr>
            <p:nvPr/>
          </p:nvSpPr>
          <p:spPr bwMode="auto">
            <a:xfrm>
              <a:off x="2160341" y="3477439"/>
              <a:ext cx="12241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lnSpc>
                  <a:spcPct val="150000"/>
                </a:lnSpc>
              </a:pPr>
              <a:r>
                <a:rPr lang="zh-CN" altLang="en-US" sz="800" b="1" dirty="0">
                  <a:solidFill>
                    <a:schemeClr val="bg1"/>
                  </a:solidFill>
                  <a:latin typeface="微软雅黑" panose="020B0503020204020204" pitchFamily="34" charset="-122"/>
                  <a:ea typeface="微软雅黑" panose="020B0503020204020204" pitchFamily="34" charset="-122"/>
                </a:rPr>
                <a:t>攻击方所使用的攻击</a:t>
              </a:r>
              <a:r>
                <a:rPr lang="zh-CN" altLang="en-US" sz="800" b="1">
                  <a:solidFill>
                    <a:schemeClr val="bg1"/>
                  </a:solidFill>
                  <a:latin typeface="微软雅黑" panose="020B0503020204020204" pitchFamily="34" charset="-122"/>
                  <a:ea typeface="微软雅黑" panose="020B0503020204020204" pitchFamily="34" charset="-122"/>
                </a:rPr>
                <a:t>平台</a:t>
              </a:r>
              <a:r>
                <a:rPr lang="zh-CN" altLang="en-US" sz="800" b="1" smtClean="0">
                  <a:solidFill>
                    <a:schemeClr val="bg1"/>
                  </a:solidFill>
                  <a:latin typeface="微软雅黑" panose="020B0503020204020204" pitchFamily="34" charset="-122"/>
                  <a:ea typeface="微软雅黑" panose="020B0503020204020204" pitchFamily="34" charset="-122"/>
                </a:rPr>
                <a:t>，包括载荷</a:t>
              </a:r>
              <a:r>
                <a:rPr lang="zh-CN" altLang="en-US" sz="800" b="1" dirty="0">
                  <a:solidFill>
                    <a:schemeClr val="bg1"/>
                  </a:solidFill>
                  <a:latin typeface="微软雅黑" panose="020B0503020204020204" pitchFamily="34" charset="-122"/>
                  <a:ea typeface="微软雅黑" panose="020B0503020204020204" pitchFamily="34" charset="-122"/>
                </a:rPr>
                <a:t>的投放器、运载器、管理平台等等。</a:t>
              </a:r>
            </a:p>
          </p:txBody>
        </p:sp>
        <p:sp>
          <p:nvSpPr>
            <p:cNvPr id="18" name="TextBox 23"/>
            <p:cNvSpPr txBox="1">
              <a:spLocks noChangeArrowheads="1"/>
            </p:cNvSpPr>
            <p:nvPr/>
          </p:nvSpPr>
          <p:spPr bwMode="auto">
            <a:xfrm>
              <a:off x="2160341" y="3146130"/>
              <a:ext cx="1224136" cy="316369"/>
            </a:xfrm>
            <a:prstGeom prst="rect">
              <a:avLst/>
            </a:prstGeom>
            <a:solidFill>
              <a:schemeClr val="bg1"/>
            </a:solidFill>
            <a:ln>
              <a:noFill/>
            </a:ln>
            <a:extLst/>
          </p:spPr>
          <p:txBody>
            <a:bodyPr wrap="square"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zh-CN" altLang="en-US" sz="1100" b="1" dirty="0" smtClean="0">
                  <a:solidFill>
                    <a:srgbClr val="00B0F0"/>
                  </a:solidFill>
                  <a:latin typeface="微软雅黑" panose="020B0503020204020204" pitchFamily="34" charset="-122"/>
                  <a:ea typeface="微软雅黑" panose="020B0503020204020204" pitchFamily="34" charset="-122"/>
                </a:rPr>
                <a:t>攻击</a:t>
              </a:r>
              <a:r>
                <a:rPr lang="zh-CN" altLang="en-US" sz="1100" b="1" dirty="0">
                  <a:solidFill>
                    <a:srgbClr val="00B0F0"/>
                  </a:solidFill>
                  <a:latin typeface="微软雅黑" panose="020B0503020204020204" pitchFamily="34" charset="-122"/>
                  <a:ea typeface="微软雅黑" panose="020B0503020204020204" pitchFamily="34" charset="-122"/>
                </a:rPr>
                <a:t>装备</a:t>
              </a:r>
              <a:endParaRPr lang="en-US" altLang="zh-CN" sz="1100" b="1" dirty="0">
                <a:solidFill>
                  <a:srgbClr val="00B0F0"/>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741156" y="897767"/>
            <a:ext cx="1003188" cy="1346972"/>
            <a:chOff x="2160341" y="3146130"/>
            <a:chExt cx="1224136" cy="1346972"/>
          </a:xfrm>
        </p:grpSpPr>
        <p:sp>
          <p:nvSpPr>
            <p:cNvPr id="20" name="TextBox 19"/>
            <p:cNvSpPr txBox="1">
              <a:spLocks noChangeArrowheads="1"/>
            </p:cNvSpPr>
            <p:nvPr/>
          </p:nvSpPr>
          <p:spPr bwMode="auto">
            <a:xfrm>
              <a:off x="2160341" y="3477439"/>
              <a:ext cx="122413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lnSpc>
                  <a:spcPct val="150000"/>
                </a:lnSpc>
              </a:pPr>
              <a:r>
                <a:rPr lang="zh-CN" altLang="en-US" sz="800" b="1" dirty="0">
                  <a:solidFill>
                    <a:schemeClr val="bg1"/>
                  </a:solidFill>
                  <a:latin typeface="微软雅黑" panose="020B0503020204020204" pitchFamily="34" charset="-122"/>
                  <a:ea typeface="微软雅黑" panose="020B0503020204020204" pitchFamily="34" charset="-122"/>
                </a:rPr>
                <a:t>网络攻击中利用电脑</a:t>
              </a:r>
              <a:r>
                <a:rPr lang="zh-CN" altLang="en-US" sz="800" b="1">
                  <a:solidFill>
                    <a:schemeClr val="bg1"/>
                  </a:solidFill>
                  <a:latin typeface="微软雅黑" panose="020B0503020204020204" pitchFamily="34" charset="-122"/>
                  <a:ea typeface="微软雅黑" panose="020B0503020204020204" pitchFamily="34" charset="-122"/>
                </a:rPr>
                <a:t>对</a:t>
              </a:r>
              <a:r>
                <a:rPr lang="zh-CN" altLang="en-US" sz="800" b="1" smtClean="0">
                  <a:solidFill>
                    <a:schemeClr val="bg1"/>
                  </a:solidFill>
                  <a:latin typeface="微软雅黑" panose="020B0503020204020204" pitchFamily="34" charset="-122"/>
                  <a:ea typeface="微软雅黑" panose="020B0503020204020204" pitchFamily="34" charset="-122"/>
                </a:rPr>
                <a:t>个人、机构、社会、国家</a:t>
              </a:r>
              <a:r>
                <a:rPr lang="zh-CN" altLang="en-US" sz="800" b="1">
                  <a:solidFill>
                    <a:schemeClr val="bg1"/>
                  </a:solidFill>
                  <a:latin typeface="微软雅黑" panose="020B0503020204020204" pitchFamily="34" charset="-122"/>
                  <a:ea typeface="微软雅黑" panose="020B0503020204020204" pitchFamily="34" charset="-122"/>
                </a:rPr>
                <a:t>造成</a:t>
              </a:r>
              <a:r>
                <a:rPr lang="zh-CN" altLang="en-US" sz="800" b="1" smtClean="0">
                  <a:solidFill>
                    <a:schemeClr val="bg1"/>
                  </a:solidFill>
                  <a:latin typeface="微软雅黑" panose="020B0503020204020204" pitchFamily="34" charset="-122"/>
                  <a:ea typeface="微软雅黑" panose="020B0503020204020204" pitchFamily="34" charset="-122"/>
                </a:rPr>
                <a:t>伤害、损失</a:t>
              </a:r>
              <a:r>
                <a:rPr lang="zh-CN" altLang="en-US" sz="800" b="1" dirty="0">
                  <a:solidFill>
                    <a:schemeClr val="bg1"/>
                  </a:solidFill>
                  <a:latin typeface="微软雅黑" panose="020B0503020204020204" pitchFamily="34" charset="-122"/>
                  <a:ea typeface="微软雅黑" panose="020B0503020204020204" pitchFamily="34" charset="-122"/>
                </a:rPr>
                <a:t>以及社会影响的行为体。</a:t>
              </a:r>
            </a:p>
          </p:txBody>
        </p:sp>
        <p:sp>
          <p:nvSpPr>
            <p:cNvPr id="21" name="TextBox 23"/>
            <p:cNvSpPr txBox="1">
              <a:spLocks noChangeArrowheads="1"/>
            </p:cNvSpPr>
            <p:nvPr/>
          </p:nvSpPr>
          <p:spPr bwMode="auto">
            <a:xfrm>
              <a:off x="2160341" y="3146130"/>
              <a:ext cx="1224136" cy="316369"/>
            </a:xfrm>
            <a:prstGeom prst="rect">
              <a:avLst/>
            </a:prstGeom>
            <a:solidFill>
              <a:schemeClr val="bg1"/>
            </a:solidFill>
            <a:ln>
              <a:noFill/>
            </a:ln>
            <a:extLst/>
          </p:spPr>
          <p:txBody>
            <a:bodyPr wrap="square"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zh-CN" altLang="en-US" sz="1100" b="1" dirty="0" smtClean="0">
                  <a:solidFill>
                    <a:srgbClr val="00B0F0"/>
                  </a:solidFill>
                  <a:latin typeface="微软雅黑" panose="020B0503020204020204" pitchFamily="34" charset="-122"/>
                  <a:ea typeface="微软雅黑" panose="020B0503020204020204" pitchFamily="34" charset="-122"/>
                </a:rPr>
                <a:t>攻击</a:t>
              </a:r>
              <a:r>
                <a:rPr lang="zh-CN" altLang="en-US" sz="1100" b="1" dirty="0">
                  <a:solidFill>
                    <a:srgbClr val="00B0F0"/>
                  </a:solidFill>
                  <a:latin typeface="微软雅黑" panose="020B0503020204020204" pitchFamily="34" charset="-122"/>
                  <a:ea typeface="微软雅黑" panose="020B0503020204020204" pitchFamily="34" charset="-122"/>
                </a:rPr>
                <a:t>者</a:t>
              </a:r>
            </a:p>
          </p:txBody>
        </p:sp>
      </p:grpSp>
      <p:grpSp>
        <p:nvGrpSpPr>
          <p:cNvPr id="22" name="组合 21"/>
          <p:cNvGrpSpPr/>
          <p:nvPr/>
        </p:nvGrpSpPr>
        <p:grpSpPr>
          <a:xfrm>
            <a:off x="7831123" y="897767"/>
            <a:ext cx="1003188" cy="1162306"/>
            <a:chOff x="2160341" y="3146130"/>
            <a:chExt cx="1224136" cy="1162306"/>
          </a:xfrm>
        </p:grpSpPr>
        <p:sp>
          <p:nvSpPr>
            <p:cNvPr id="23" name="TextBox 19"/>
            <p:cNvSpPr txBox="1">
              <a:spLocks noChangeArrowheads="1"/>
            </p:cNvSpPr>
            <p:nvPr/>
          </p:nvSpPr>
          <p:spPr bwMode="auto">
            <a:xfrm>
              <a:off x="2160341" y="3477439"/>
              <a:ext cx="12241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lnSpc>
                  <a:spcPct val="150000"/>
                </a:lnSpc>
              </a:pPr>
              <a:r>
                <a:rPr lang="zh-CN" altLang="en-US" sz="800" b="1" dirty="0">
                  <a:solidFill>
                    <a:schemeClr val="bg1"/>
                  </a:solidFill>
                  <a:latin typeface="微软雅黑" panose="020B0503020204020204" pitchFamily="34" charset="-122"/>
                  <a:ea typeface="微软雅黑" panose="020B0503020204020204" pitchFamily="34" charset="-122"/>
                </a:rPr>
                <a:t>攻击者进行攻击的目的，</a:t>
              </a:r>
            </a:p>
            <a:p>
              <a:pPr algn="just" eaLnBrk="1" hangingPunct="1">
                <a:lnSpc>
                  <a:spcPct val="150000"/>
                </a:lnSpc>
              </a:pPr>
              <a:r>
                <a:rPr lang="zh-CN" altLang="en-US" sz="800" b="1">
                  <a:solidFill>
                    <a:schemeClr val="bg1"/>
                  </a:solidFill>
                  <a:latin typeface="微软雅黑" panose="020B0503020204020204" pitchFamily="34" charset="-122"/>
                  <a:ea typeface="微软雅黑" panose="020B0503020204020204" pitchFamily="34" charset="-122"/>
                </a:rPr>
                <a:t>例如</a:t>
              </a:r>
              <a:r>
                <a:rPr lang="zh-CN" altLang="en-US" sz="800" b="1" smtClean="0">
                  <a:solidFill>
                    <a:schemeClr val="bg1"/>
                  </a:solidFill>
                  <a:latin typeface="微软雅黑" panose="020B0503020204020204" pitchFamily="34" charset="-122"/>
                  <a:ea typeface="微软雅黑" panose="020B0503020204020204" pitchFamily="34" charset="-122"/>
                </a:rPr>
                <a:t>窃密、预制、与系统</a:t>
              </a:r>
              <a:r>
                <a:rPr lang="zh-CN" altLang="en-US" sz="800" b="1" dirty="0">
                  <a:solidFill>
                    <a:schemeClr val="bg1"/>
                  </a:solidFill>
                  <a:latin typeface="微软雅黑" panose="020B0503020204020204" pitchFamily="34" charset="-122"/>
                  <a:ea typeface="微软雅黑" panose="020B0503020204020204" pitchFamily="34" charset="-122"/>
                </a:rPr>
                <a:t>破坏等。</a:t>
              </a:r>
            </a:p>
          </p:txBody>
        </p:sp>
        <p:sp>
          <p:nvSpPr>
            <p:cNvPr id="24" name="TextBox 23"/>
            <p:cNvSpPr txBox="1">
              <a:spLocks noChangeArrowheads="1"/>
            </p:cNvSpPr>
            <p:nvPr/>
          </p:nvSpPr>
          <p:spPr bwMode="auto">
            <a:xfrm>
              <a:off x="2160341" y="3146130"/>
              <a:ext cx="1224136" cy="316369"/>
            </a:xfrm>
            <a:prstGeom prst="rect">
              <a:avLst/>
            </a:prstGeom>
            <a:solidFill>
              <a:schemeClr val="bg1"/>
            </a:solidFill>
            <a:ln>
              <a:noFill/>
            </a:ln>
            <a:extLst/>
          </p:spPr>
          <p:txBody>
            <a:bodyPr wrap="square"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zh-CN" altLang="en-US" sz="1100" b="1" dirty="0">
                  <a:solidFill>
                    <a:srgbClr val="00B0F0"/>
                  </a:solidFill>
                  <a:latin typeface="微软雅黑" panose="020B0503020204020204" pitchFamily="34" charset="-122"/>
                  <a:ea typeface="微软雅黑" panose="020B0503020204020204" pitchFamily="34" charset="-122"/>
                </a:rPr>
                <a:t>意图</a:t>
              </a:r>
            </a:p>
          </p:txBody>
        </p:sp>
      </p:grpSp>
      <p:grpSp>
        <p:nvGrpSpPr>
          <p:cNvPr id="25" name="组合 24"/>
          <p:cNvGrpSpPr/>
          <p:nvPr/>
        </p:nvGrpSpPr>
        <p:grpSpPr>
          <a:xfrm>
            <a:off x="8921090" y="897767"/>
            <a:ext cx="1003188" cy="977640"/>
            <a:chOff x="2160341" y="3146130"/>
            <a:chExt cx="1224136" cy="977640"/>
          </a:xfrm>
        </p:grpSpPr>
        <p:sp>
          <p:nvSpPr>
            <p:cNvPr id="26" name="TextBox 19"/>
            <p:cNvSpPr txBox="1">
              <a:spLocks noChangeArrowheads="1"/>
            </p:cNvSpPr>
            <p:nvPr/>
          </p:nvSpPr>
          <p:spPr bwMode="auto">
            <a:xfrm>
              <a:off x="2160341" y="3477439"/>
              <a:ext cx="12241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lnSpc>
                  <a:spcPct val="150000"/>
                </a:lnSpc>
              </a:pPr>
              <a:r>
                <a:rPr lang="zh-CN" altLang="en-US" sz="800" b="1">
                  <a:solidFill>
                    <a:schemeClr val="bg1"/>
                  </a:solidFill>
                  <a:latin typeface="微软雅黑" panose="020B0503020204020204" pitchFamily="34" charset="-122"/>
                  <a:ea typeface="微软雅黑" panose="020B0503020204020204" pitchFamily="34" charset="-122"/>
                </a:rPr>
                <a:t>网络</a:t>
              </a:r>
              <a:r>
                <a:rPr lang="zh-CN" altLang="en-US" sz="800" b="1" smtClean="0">
                  <a:solidFill>
                    <a:schemeClr val="bg1"/>
                  </a:solidFill>
                  <a:latin typeface="微软雅黑" panose="020B0503020204020204" pitchFamily="34" charset="-122"/>
                  <a:ea typeface="微软雅黑" panose="020B0503020204020204" pitchFamily="34" charset="-122"/>
                </a:rPr>
                <a:t>攻击受到损失的个体、机构、社会组织和国家。</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27" name="TextBox 23"/>
            <p:cNvSpPr txBox="1">
              <a:spLocks noChangeArrowheads="1"/>
            </p:cNvSpPr>
            <p:nvPr/>
          </p:nvSpPr>
          <p:spPr bwMode="auto">
            <a:xfrm>
              <a:off x="2160341" y="3146130"/>
              <a:ext cx="1224136" cy="316369"/>
            </a:xfrm>
            <a:prstGeom prst="rect">
              <a:avLst/>
            </a:prstGeom>
            <a:solidFill>
              <a:schemeClr val="bg1"/>
            </a:solidFill>
            <a:ln>
              <a:noFill/>
            </a:ln>
            <a:extLst/>
          </p:spPr>
          <p:txBody>
            <a:bodyPr wrap="square"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zh-CN" altLang="en-US" sz="1100" b="1" dirty="0">
                  <a:solidFill>
                    <a:srgbClr val="00B0F0"/>
                  </a:solidFill>
                  <a:latin typeface="微软雅黑" panose="020B0503020204020204" pitchFamily="34" charset="-122"/>
                  <a:ea typeface="微软雅黑" panose="020B0503020204020204" pitchFamily="34" charset="-122"/>
                </a:rPr>
                <a:t>被攻击者</a:t>
              </a:r>
            </a:p>
          </p:txBody>
        </p:sp>
      </p:grpSp>
      <p:grpSp>
        <p:nvGrpSpPr>
          <p:cNvPr id="28" name="组合 27"/>
          <p:cNvGrpSpPr/>
          <p:nvPr/>
        </p:nvGrpSpPr>
        <p:grpSpPr>
          <a:xfrm>
            <a:off x="10011057" y="897767"/>
            <a:ext cx="1003188" cy="1162306"/>
            <a:chOff x="2160341" y="3146130"/>
            <a:chExt cx="1224136" cy="1162306"/>
          </a:xfrm>
        </p:grpSpPr>
        <p:sp>
          <p:nvSpPr>
            <p:cNvPr id="29" name="TextBox 19"/>
            <p:cNvSpPr txBox="1">
              <a:spLocks noChangeArrowheads="1"/>
            </p:cNvSpPr>
            <p:nvPr/>
          </p:nvSpPr>
          <p:spPr bwMode="auto">
            <a:xfrm>
              <a:off x="2160341" y="3477439"/>
              <a:ext cx="12241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lnSpc>
                  <a:spcPct val="150000"/>
                </a:lnSpc>
              </a:pPr>
              <a:r>
                <a:rPr lang="zh-CN" altLang="en-US" sz="800" b="1" dirty="0">
                  <a:solidFill>
                    <a:schemeClr val="bg1"/>
                  </a:solidFill>
                  <a:latin typeface="微软雅黑" panose="020B0503020204020204" pitchFamily="34" charset="-122"/>
                  <a:ea typeface="微软雅黑" panose="020B0503020204020204" pitchFamily="34" charset="-122"/>
                </a:rPr>
                <a:t>攻击方</a:t>
              </a:r>
              <a:r>
                <a:rPr lang="zh-CN" altLang="en-US" sz="800" b="1">
                  <a:solidFill>
                    <a:schemeClr val="bg1"/>
                  </a:solidFill>
                  <a:latin typeface="微软雅黑" panose="020B0503020204020204" pitchFamily="34" charset="-122"/>
                  <a:ea typeface="微软雅黑" panose="020B0503020204020204" pitchFamily="34" charset="-122"/>
                </a:rPr>
                <a:t>发起</a:t>
              </a:r>
              <a:r>
                <a:rPr lang="zh-CN" altLang="en-US" sz="800" b="1" smtClean="0">
                  <a:solidFill>
                    <a:schemeClr val="bg1"/>
                  </a:solidFill>
                  <a:latin typeface="微软雅黑" panose="020B0503020204020204" pitchFamily="34" charset="-122"/>
                  <a:ea typeface="微软雅黑" panose="020B0503020204020204" pitchFamily="34" charset="-122"/>
                </a:rPr>
                <a:t>攻击所涉及到的为被攻击方所拥有的目标系统。</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30" name="TextBox 23"/>
            <p:cNvSpPr txBox="1">
              <a:spLocks noChangeArrowheads="1"/>
            </p:cNvSpPr>
            <p:nvPr/>
          </p:nvSpPr>
          <p:spPr bwMode="auto">
            <a:xfrm>
              <a:off x="2160341" y="3146130"/>
              <a:ext cx="1224136" cy="316369"/>
            </a:xfrm>
            <a:prstGeom prst="rect">
              <a:avLst/>
            </a:prstGeom>
            <a:solidFill>
              <a:schemeClr val="bg1"/>
            </a:solidFill>
            <a:ln>
              <a:noFill/>
            </a:ln>
            <a:extLst/>
          </p:spPr>
          <p:txBody>
            <a:bodyPr wrap="square"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zh-CN" altLang="en-US" sz="1100" b="1" dirty="0">
                  <a:solidFill>
                    <a:srgbClr val="00B0F0"/>
                  </a:solidFill>
                  <a:latin typeface="微软雅黑" panose="020B0503020204020204" pitchFamily="34" charset="-122"/>
                  <a:ea typeface="微软雅黑" panose="020B0503020204020204" pitchFamily="34" charset="-122"/>
                </a:rPr>
                <a:t>资产</a:t>
              </a:r>
            </a:p>
          </p:txBody>
        </p:sp>
      </p:grpSp>
      <p:grpSp>
        <p:nvGrpSpPr>
          <p:cNvPr id="31" name="组合 30"/>
          <p:cNvGrpSpPr/>
          <p:nvPr/>
        </p:nvGrpSpPr>
        <p:grpSpPr>
          <a:xfrm>
            <a:off x="11101024" y="882827"/>
            <a:ext cx="1003188" cy="786178"/>
            <a:chOff x="2160341" y="3131190"/>
            <a:chExt cx="1224136" cy="786178"/>
          </a:xfrm>
        </p:grpSpPr>
        <p:sp>
          <p:nvSpPr>
            <p:cNvPr id="32" name="TextBox 19"/>
            <p:cNvSpPr txBox="1">
              <a:spLocks noChangeArrowheads="1"/>
            </p:cNvSpPr>
            <p:nvPr/>
          </p:nvSpPr>
          <p:spPr bwMode="auto">
            <a:xfrm>
              <a:off x="2160341" y="3477439"/>
              <a:ext cx="1224136" cy="43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lnSpc>
                  <a:spcPct val="150000"/>
                </a:lnSpc>
              </a:pPr>
              <a:r>
                <a:rPr lang="zh-CN" altLang="en-US" sz="800" b="1" dirty="0">
                  <a:solidFill>
                    <a:schemeClr val="bg1"/>
                  </a:solidFill>
                  <a:latin typeface="微软雅黑" panose="020B0503020204020204" pitchFamily="34" charset="-122"/>
                  <a:ea typeface="微软雅黑" panose="020B0503020204020204" pitchFamily="34" charset="-122"/>
                </a:rPr>
                <a:t>对后果的评价，定损、量损。</a:t>
              </a:r>
            </a:p>
          </p:txBody>
        </p:sp>
        <p:sp>
          <p:nvSpPr>
            <p:cNvPr id="33" name="TextBox 23"/>
            <p:cNvSpPr txBox="1">
              <a:spLocks noChangeArrowheads="1"/>
            </p:cNvSpPr>
            <p:nvPr/>
          </p:nvSpPr>
          <p:spPr bwMode="auto">
            <a:xfrm>
              <a:off x="2160341" y="3131190"/>
              <a:ext cx="1224136" cy="346249"/>
            </a:xfrm>
            <a:prstGeom prst="rect">
              <a:avLst/>
            </a:prstGeom>
            <a:solidFill>
              <a:schemeClr val="bg1"/>
            </a:solidFill>
            <a:ln>
              <a:noFill/>
            </a:ln>
            <a:extLst/>
          </p:spPr>
          <p:txBody>
            <a:bodyPr wrap="square"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zh-CN" altLang="en-US" sz="1100" b="1" dirty="0">
                  <a:solidFill>
                    <a:srgbClr val="00B0F0"/>
                  </a:solidFill>
                  <a:latin typeface="微软雅黑" panose="020B0503020204020204" pitchFamily="34" charset="-122"/>
                  <a:ea typeface="微软雅黑" panose="020B0503020204020204" pitchFamily="34" charset="-122"/>
                </a:rPr>
                <a:t>后果</a:t>
              </a:r>
            </a:p>
          </p:txBody>
        </p:sp>
      </p:grpSp>
      <p:sp>
        <p:nvSpPr>
          <p:cNvPr id="3" name="标题 2"/>
          <p:cNvSpPr>
            <a:spLocks noGrp="1"/>
          </p:cNvSpPr>
          <p:nvPr>
            <p:ph type="title"/>
          </p:nvPr>
        </p:nvSpPr>
        <p:spPr/>
        <p:txBody>
          <a:bodyPr>
            <a:normAutofit/>
          </a:bodyPr>
          <a:lstStyle/>
          <a:p>
            <a:r>
              <a:rPr lang="zh-CN" altLang="en-US" dirty="0" smtClean="0"/>
              <a:t>从</a:t>
            </a:r>
            <a:r>
              <a:rPr lang="zh-CN" altLang="en-US" dirty="0"/>
              <a:t>威胁检测到威胁认知的</a:t>
            </a:r>
            <a:r>
              <a:rPr lang="zh-CN" altLang="en-US" dirty="0" smtClean="0"/>
              <a:t>提升</a:t>
            </a:r>
            <a:endParaRPr lang="zh-CN" altLang="en-US" dirty="0"/>
          </a:p>
        </p:txBody>
      </p:sp>
    </p:spTree>
    <p:extLst>
      <p:ext uri="{BB962C8B-B14F-4D97-AF65-F5344CB8AC3E}">
        <p14:creationId xmlns:p14="http://schemas.microsoft.com/office/powerpoint/2010/main" val="40457418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来自南亚次大陆网络攻击的部分威胁认知</a:t>
            </a:r>
            <a:endParaRPr lang="zh-CN" altLang="en-US" dirty="0"/>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6988" t="10256" b="2563"/>
          <a:stretch/>
        </p:blipFill>
        <p:spPr>
          <a:xfrm>
            <a:off x="5148672" y="540048"/>
            <a:ext cx="4176464" cy="2131234"/>
          </a:xfrm>
          <a:prstGeom prst="rect">
            <a:avLst/>
          </a:prstGeom>
        </p:spPr>
      </p:pic>
    </p:spTree>
    <p:extLst>
      <p:ext uri="{BB962C8B-B14F-4D97-AF65-F5344CB8AC3E}">
        <p14:creationId xmlns:p14="http://schemas.microsoft.com/office/powerpoint/2010/main" val="2621394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支撑态势感知：</a:t>
            </a:r>
            <a:r>
              <a:rPr lang="zh-CN" altLang="en-US" dirty="0"/>
              <a:t>冰山还是大黄鸭这是个问题</a:t>
            </a:r>
          </a:p>
        </p:txBody>
      </p:sp>
      <p:sp>
        <p:nvSpPr>
          <p:cNvPr id="3" name="MH_SubTitle_1"/>
          <p:cNvSpPr txBox="1">
            <a:spLocks/>
          </p:cNvSpPr>
          <p:nvPr>
            <p:custDataLst>
              <p:tags r:id="rId1"/>
            </p:custDataLst>
          </p:nvPr>
        </p:nvSpPr>
        <p:spPr>
          <a:xfrm>
            <a:off x="5112668" y="600554"/>
            <a:ext cx="1813891" cy="440508"/>
          </a:xfrm>
          <a:custGeom>
            <a:avLst/>
            <a:gdLst>
              <a:gd name="connsiteX0" fmla="*/ 0 w 6228184"/>
              <a:gd name="connsiteY0" fmla="*/ 0 h 936104"/>
              <a:gd name="connsiteX1" fmla="*/ 6228184 w 6228184"/>
              <a:gd name="connsiteY1" fmla="*/ 0 h 936104"/>
              <a:gd name="connsiteX2" fmla="*/ 6228184 w 6228184"/>
              <a:gd name="connsiteY2" fmla="*/ 936104 h 936104"/>
              <a:gd name="connsiteX3" fmla="*/ 0 w 6228184"/>
              <a:gd name="connsiteY3" fmla="*/ 936104 h 936104"/>
              <a:gd name="connsiteX4" fmla="*/ 0 w 6228184"/>
              <a:gd name="connsiteY4" fmla="*/ 0 h 936104"/>
              <a:gd name="connsiteX0" fmla="*/ 6228184 w 6319624"/>
              <a:gd name="connsiteY0" fmla="*/ 0 h 936104"/>
              <a:gd name="connsiteX1" fmla="*/ 6228184 w 6319624"/>
              <a:gd name="connsiteY1" fmla="*/ 936104 h 936104"/>
              <a:gd name="connsiteX2" fmla="*/ 0 w 6319624"/>
              <a:gd name="connsiteY2" fmla="*/ 936104 h 936104"/>
              <a:gd name="connsiteX3" fmla="*/ 0 w 6319624"/>
              <a:gd name="connsiteY3" fmla="*/ 0 h 936104"/>
              <a:gd name="connsiteX4" fmla="*/ 6319624 w 6319624"/>
              <a:gd name="connsiteY4" fmla="*/ 91440 h 936104"/>
              <a:gd name="connsiteX0" fmla="*/ 6228184 w 6250351"/>
              <a:gd name="connsiteY0" fmla="*/ 0 h 936104"/>
              <a:gd name="connsiteX1" fmla="*/ 6228184 w 6250351"/>
              <a:gd name="connsiteY1" fmla="*/ 936104 h 936104"/>
              <a:gd name="connsiteX2" fmla="*/ 0 w 6250351"/>
              <a:gd name="connsiteY2" fmla="*/ 936104 h 936104"/>
              <a:gd name="connsiteX3" fmla="*/ 0 w 6250351"/>
              <a:gd name="connsiteY3" fmla="*/ 0 h 936104"/>
              <a:gd name="connsiteX4" fmla="*/ 6250351 w 6250351"/>
              <a:gd name="connsiteY4" fmla="*/ 22167 h 936104"/>
              <a:gd name="connsiteX0" fmla="*/ 6228184 w 6228184"/>
              <a:gd name="connsiteY0" fmla="*/ 19397 h 955501"/>
              <a:gd name="connsiteX1" fmla="*/ 6228184 w 6228184"/>
              <a:gd name="connsiteY1" fmla="*/ 955501 h 955501"/>
              <a:gd name="connsiteX2" fmla="*/ 0 w 6228184"/>
              <a:gd name="connsiteY2" fmla="*/ 955501 h 955501"/>
              <a:gd name="connsiteX3" fmla="*/ 0 w 6228184"/>
              <a:gd name="connsiteY3" fmla="*/ 19397 h 955501"/>
              <a:gd name="connsiteX4" fmla="*/ 6222642 w 6228184"/>
              <a:gd name="connsiteY4" fmla="*/ 0 h 955501"/>
              <a:gd name="connsiteX0" fmla="*/ 6228184 w 6228184"/>
              <a:gd name="connsiteY0" fmla="*/ 102524 h 955501"/>
              <a:gd name="connsiteX1" fmla="*/ 6228184 w 6228184"/>
              <a:gd name="connsiteY1" fmla="*/ 955501 h 955501"/>
              <a:gd name="connsiteX2" fmla="*/ 0 w 6228184"/>
              <a:gd name="connsiteY2" fmla="*/ 955501 h 955501"/>
              <a:gd name="connsiteX3" fmla="*/ 0 w 6228184"/>
              <a:gd name="connsiteY3" fmla="*/ 19397 h 955501"/>
              <a:gd name="connsiteX4" fmla="*/ 6222642 w 6228184"/>
              <a:gd name="connsiteY4" fmla="*/ 0 h 955501"/>
              <a:gd name="connsiteX0" fmla="*/ 6228184 w 6228184"/>
              <a:gd name="connsiteY0" fmla="*/ 955501 h 955501"/>
              <a:gd name="connsiteX1" fmla="*/ 0 w 6228184"/>
              <a:gd name="connsiteY1" fmla="*/ 955501 h 955501"/>
              <a:gd name="connsiteX2" fmla="*/ 0 w 6228184"/>
              <a:gd name="connsiteY2" fmla="*/ 19397 h 955501"/>
              <a:gd name="connsiteX3" fmla="*/ 6222642 w 6228184"/>
              <a:gd name="connsiteY3" fmla="*/ 0 h 955501"/>
            </a:gdLst>
            <a:ahLst/>
            <a:cxnLst>
              <a:cxn ang="0">
                <a:pos x="connsiteX0" y="connsiteY0"/>
              </a:cxn>
              <a:cxn ang="0">
                <a:pos x="connsiteX1" y="connsiteY1"/>
              </a:cxn>
              <a:cxn ang="0">
                <a:pos x="connsiteX2" y="connsiteY2"/>
              </a:cxn>
              <a:cxn ang="0">
                <a:pos x="connsiteX3" y="connsiteY3"/>
              </a:cxn>
            </a:cxnLst>
            <a:rect l="l" t="t" r="r" b="b"/>
            <a:pathLst>
              <a:path w="6228184" h="955501">
                <a:moveTo>
                  <a:pt x="6228184" y="955501"/>
                </a:moveTo>
                <a:lnTo>
                  <a:pt x="0" y="955501"/>
                </a:lnTo>
                <a:lnTo>
                  <a:pt x="0" y="19397"/>
                </a:lnTo>
                <a:lnTo>
                  <a:pt x="6222642" y="0"/>
                </a:lnTo>
              </a:path>
            </a:pathLst>
          </a:custGeom>
          <a:ln w="12700" cap="flat" cmpd="sng" algn="ctr">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412750" indent="-412750" algn="l" defTabSz="110109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1pPr>
            <a:lvl2pPr marL="894715" indent="-344170" algn="l" defTabSz="1101090" rtl="0" eaLnBrk="1" latinLnBrk="0" hangingPunct="1">
              <a:spcBef>
                <a:spcPct val="20000"/>
              </a:spcBef>
              <a:buFont typeface="Arial" panose="020B0604020202020204" pitchFamily="34" charset="0"/>
              <a:buChar char="–"/>
              <a:defRPr sz="2100" kern="1200">
                <a:solidFill>
                  <a:schemeClr val="lt1"/>
                </a:solidFill>
                <a:latin typeface="+mn-lt"/>
                <a:ea typeface="+mn-ea"/>
                <a:cs typeface="+mn-cs"/>
              </a:defRPr>
            </a:lvl2pPr>
            <a:lvl3pPr marL="1376680" indent="-275590" algn="l" defTabSz="1101090" rtl="0" eaLnBrk="1" latinLnBrk="0" hangingPunct="1">
              <a:spcBef>
                <a:spcPct val="20000"/>
              </a:spcBef>
              <a:buFont typeface="Arial" panose="020B0604020202020204" pitchFamily="34" charset="0"/>
              <a:buChar char="•"/>
              <a:defRPr sz="1900" kern="1200">
                <a:solidFill>
                  <a:schemeClr val="lt1"/>
                </a:solidFill>
                <a:latin typeface="+mn-lt"/>
                <a:ea typeface="+mn-ea"/>
                <a:cs typeface="+mn-cs"/>
              </a:defRPr>
            </a:lvl3pPr>
            <a:lvl4pPr marL="1927225" indent="-275590" algn="l" defTabSz="1101090" rtl="0" eaLnBrk="1" latinLnBrk="0" hangingPunct="1">
              <a:spcBef>
                <a:spcPct val="20000"/>
              </a:spcBef>
              <a:buFont typeface="Arial" panose="020B0604020202020204" pitchFamily="34" charset="0"/>
              <a:buChar char="–"/>
              <a:defRPr sz="1700" kern="1200">
                <a:solidFill>
                  <a:schemeClr val="lt1"/>
                </a:solidFill>
                <a:latin typeface="+mn-lt"/>
                <a:ea typeface="+mn-ea"/>
                <a:cs typeface="+mn-cs"/>
              </a:defRPr>
            </a:lvl4pPr>
            <a:lvl5pPr marL="2478405" indent="-275590" algn="l" defTabSz="1101090" rtl="0" eaLnBrk="1" latinLnBrk="0" hangingPunct="1">
              <a:spcBef>
                <a:spcPct val="20000"/>
              </a:spcBef>
              <a:buFont typeface="Arial" panose="020B0604020202020204" pitchFamily="34" charset="0"/>
              <a:buChar char="»"/>
              <a:defRPr sz="1700" kern="1200">
                <a:solidFill>
                  <a:schemeClr val="lt1"/>
                </a:solidFill>
                <a:latin typeface="+mn-lt"/>
                <a:ea typeface="+mn-ea"/>
                <a:cs typeface="+mn-cs"/>
              </a:defRPr>
            </a:lvl5pPr>
            <a:lvl6pPr marL="3028950" indent="-275590" algn="l" defTabSz="110109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6pPr>
            <a:lvl7pPr marL="3579495" indent="-275590" algn="l" defTabSz="110109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7pPr>
            <a:lvl8pPr marL="4130040" indent="-275590" algn="l" defTabSz="110109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8pPr>
            <a:lvl9pPr marL="4681220" indent="-275590" algn="l" defTabSz="110109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9pPr>
          </a:lstStyle>
          <a:p>
            <a:pPr marL="0" indent="0" algn="ctr">
              <a:buNone/>
            </a:pPr>
            <a:r>
              <a:rPr lang="zh-CN" altLang="en-US" sz="1000" dirty="0" smtClean="0">
                <a:solidFill>
                  <a:srgbClr val="FFFFFF"/>
                </a:solidFill>
                <a:latin typeface="微软雅黑" panose="020B0503020204020204" pitchFamily="34" charset="-122"/>
                <a:ea typeface="微软雅黑" panose="020B0503020204020204" pitchFamily="34" charset="-122"/>
              </a:rPr>
              <a:t>合理的能力结构</a:t>
            </a:r>
            <a:endParaRPr lang="zh-CN" altLang="en-US" sz="1000" dirty="0">
              <a:solidFill>
                <a:srgbClr val="FFFFFF"/>
              </a:solidFill>
              <a:latin typeface="微软雅黑" panose="020B0503020204020204" pitchFamily="34" charset="-122"/>
              <a:ea typeface="微软雅黑" panose="020B0503020204020204" pitchFamily="34" charset="-122"/>
            </a:endParaRPr>
          </a:p>
        </p:txBody>
      </p:sp>
      <p:sp>
        <p:nvSpPr>
          <p:cNvPr id="4" name="MH_SubTitle_1"/>
          <p:cNvSpPr txBox="1">
            <a:spLocks/>
          </p:cNvSpPr>
          <p:nvPr>
            <p:custDataLst>
              <p:tags r:id="rId2"/>
            </p:custDataLst>
          </p:nvPr>
        </p:nvSpPr>
        <p:spPr>
          <a:xfrm>
            <a:off x="7434717" y="600552"/>
            <a:ext cx="1843035" cy="440510"/>
          </a:xfrm>
          <a:custGeom>
            <a:avLst/>
            <a:gdLst>
              <a:gd name="connsiteX0" fmla="*/ 0 w 6228184"/>
              <a:gd name="connsiteY0" fmla="*/ 0 h 936104"/>
              <a:gd name="connsiteX1" fmla="*/ 6228184 w 6228184"/>
              <a:gd name="connsiteY1" fmla="*/ 0 h 936104"/>
              <a:gd name="connsiteX2" fmla="*/ 6228184 w 6228184"/>
              <a:gd name="connsiteY2" fmla="*/ 936104 h 936104"/>
              <a:gd name="connsiteX3" fmla="*/ 0 w 6228184"/>
              <a:gd name="connsiteY3" fmla="*/ 936104 h 936104"/>
              <a:gd name="connsiteX4" fmla="*/ 0 w 6228184"/>
              <a:gd name="connsiteY4" fmla="*/ 0 h 936104"/>
              <a:gd name="connsiteX0" fmla="*/ 6228184 w 6319624"/>
              <a:gd name="connsiteY0" fmla="*/ 0 h 936104"/>
              <a:gd name="connsiteX1" fmla="*/ 6228184 w 6319624"/>
              <a:gd name="connsiteY1" fmla="*/ 936104 h 936104"/>
              <a:gd name="connsiteX2" fmla="*/ 0 w 6319624"/>
              <a:gd name="connsiteY2" fmla="*/ 936104 h 936104"/>
              <a:gd name="connsiteX3" fmla="*/ 0 w 6319624"/>
              <a:gd name="connsiteY3" fmla="*/ 0 h 936104"/>
              <a:gd name="connsiteX4" fmla="*/ 6319624 w 6319624"/>
              <a:gd name="connsiteY4" fmla="*/ 91440 h 936104"/>
              <a:gd name="connsiteX0" fmla="*/ 6228184 w 6250351"/>
              <a:gd name="connsiteY0" fmla="*/ 0 h 936104"/>
              <a:gd name="connsiteX1" fmla="*/ 6228184 w 6250351"/>
              <a:gd name="connsiteY1" fmla="*/ 936104 h 936104"/>
              <a:gd name="connsiteX2" fmla="*/ 0 w 6250351"/>
              <a:gd name="connsiteY2" fmla="*/ 936104 h 936104"/>
              <a:gd name="connsiteX3" fmla="*/ 0 w 6250351"/>
              <a:gd name="connsiteY3" fmla="*/ 0 h 936104"/>
              <a:gd name="connsiteX4" fmla="*/ 6250351 w 6250351"/>
              <a:gd name="connsiteY4" fmla="*/ 22167 h 936104"/>
              <a:gd name="connsiteX0" fmla="*/ 6228184 w 6228184"/>
              <a:gd name="connsiteY0" fmla="*/ 19397 h 955501"/>
              <a:gd name="connsiteX1" fmla="*/ 6228184 w 6228184"/>
              <a:gd name="connsiteY1" fmla="*/ 955501 h 955501"/>
              <a:gd name="connsiteX2" fmla="*/ 0 w 6228184"/>
              <a:gd name="connsiteY2" fmla="*/ 955501 h 955501"/>
              <a:gd name="connsiteX3" fmla="*/ 0 w 6228184"/>
              <a:gd name="connsiteY3" fmla="*/ 19397 h 955501"/>
              <a:gd name="connsiteX4" fmla="*/ 6222642 w 6228184"/>
              <a:gd name="connsiteY4" fmla="*/ 0 h 955501"/>
              <a:gd name="connsiteX0" fmla="*/ 6228184 w 6228184"/>
              <a:gd name="connsiteY0" fmla="*/ 102524 h 955501"/>
              <a:gd name="connsiteX1" fmla="*/ 6228184 w 6228184"/>
              <a:gd name="connsiteY1" fmla="*/ 955501 h 955501"/>
              <a:gd name="connsiteX2" fmla="*/ 0 w 6228184"/>
              <a:gd name="connsiteY2" fmla="*/ 955501 h 955501"/>
              <a:gd name="connsiteX3" fmla="*/ 0 w 6228184"/>
              <a:gd name="connsiteY3" fmla="*/ 19397 h 955501"/>
              <a:gd name="connsiteX4" fmla="*/ 6222642 w 6228184"/>
              <a:gd name="connsiteY4" fmla="*/ 0 h 955501"/>
              <a:gd name="connsiteX0" fmla="*/ 6228184 w 6228184"/>
              <a:gd name="connsiteY0" fmla="*/ 955501 h 955501"/>
              <a:gd name="connsiteX1" fmla="*/ 0 w 6228184"/>
              <a:gd name="connsiteY1" fmla="*/ 955501 h 955501"/>
              <a:gd name="connsiteX2" fmla="*/ 0 w 6228184"/>
              <a:gd name="connsiteY2" fmla="*/ 19397 h 955501"/>
              <a:gd name="connsiteX3" fmla="*/ 6222642 w 6228184"/>
              <a:gd name="connsiteY3" fmla="*/ 0 h 955501"/>
            </a:gdLst>
            <a:ahLst/>
            <a:cxnLst>
              <a:cxn ang="0">
                <a:pos x="connsiteX0" y="connsiteY0"/>
              </a:cxn>
              <a:cxn ang="0">
                <a:pos x="connsiteX1" y="connsiteY1"/>
              </a:cxn>
              <a:cxn ang="0">
                <a:pos x="connsiteX2" y="connsiteY2"/>
              </a:cxn>
              <a:cxn ang="0">
                <a:pos x="connsiteX3" y="connsiteY3"/>
              </a:cxn>
            </a:cxnLst>
            <a:rect l="l" t="t" r="r" b="b"/>
            <a:pathLst>
              <a:path w="6228184" h="955501">
                <a:moveTo>
                  <a:pt x="6228184" y="955501"/>
                </a:moveTo>
                <a:lnTo>
                  <a:pt x="0" y="955501"/>
                </a:lnTo>
                <a:lnTo>
                  <a:pt x="0" y="19397"/>
                </a:lnTo>
                <a:lnTo>
                  <a:pt x="6222642" y="0"/>
                </a:lnTo>
              </a:path>
            </a:pathLst>
          </a:custGeom>
          <a:ln w="12700" cap="flat" cmpd="sng" algn="ctr">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412750" indent="-412750" algn="l" defTabSz="110109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1pPr>
            <a:lvl2pPr marL="894715" indent="-344170" algn="l" defTabSz="1101090" rtl="0" eaLnBrk="1" latinLnBrk="0" hangingPunct="1">
              <a:spcBef>
                <a:spcPct val="20000"/>
              </a:spcBef>
              <a:buFont typeface="Arial" panose="020B0604020202020204" pitchFamily="34" charset="0"/>
              <a:buChar char="–"/>
              <a:defRPr sz="2100" kern="1200">
                <a:solidFill>
                  <a:schemeClr val="lt1"/>
                </a:solidFill>
                <a:latin typeface="+mn-lt"/>
                <a:ea typeface="+mn-ea"/>
                <a:cs typeface="+mn-cs"/>
              </a:defRPr>
            </a:lvl2pPr>
            <a:lvl3pPr marL="1376680" indent="-275590" algn="l" defTabSz="1101090" rtl="0" eaLnBrk="1" latinLnBrk="0" hangingPunct="1">
              <a:spcBef>
                <a:spcPct val="20000"/>
              </a:spcBef>
              <a:buFont typeface="Arial" panose="020B0604020202020204" pitchFamily="34" charset="0"/>
              <a:buChar char="•"/>
              <a:defRPr sz="1900" kern="1200">
                <a:solidFill>
                  <a:schemeClr val="lt1"/>
                </a:solidFill>
                <a:latin typeface="+mn-lt"/>
                <a:ea typeface="+mn-ea"/>
                <a:cs typeface="+mn-cs"/>
              </a:defRPr>
            </a:lvl3pPr>
            <a:lvl4pPr marL="1927225" indent="-275590" algn="l" defTabSz="1101090" rtl="0" eaLnBrk="1" latinLnBrk="0" hangingPunct="1">
              <a:spcBef>
                <a:spcPct val="20000"/>
              </a:spcBef>
              <a:buFont typeface="Arial" panose="020B0604020202020204" pitchFamily="34" charset="0"/>
              <a:buChar char="–"/>
              <a:defRPr sz="1700" kern="1200">
                <a:solidFill>
                  <a:schemeClr val="lt1"/>
                </a:solidFill>
                <a:latin typeface="+mn-lt"/>
                <a:ea typeface="+mn-ea"/>
                <a:cs typeface="+mn-cs"/>
              </a:defRPr>
            </a:lvl4pPr>
            <a:lvl5pPr marL="2478405" indent="-275590" algn="l" defTabSz="1101090" rtl="0" eaLnBrk="1" latinLnBrk="0" hangingPunct="1">
              <a:spcBef>
                <a:spcPct val="20000"/>
              </a:spcBef>
              <a:buFont typeface="Arial" panose="020B0604020202020204" pitchFamily="34" charset="0"/>
              <a:buChar char="»"/>
              <a:defRPr sz="1700" kern="1200">
                <a:solidFill>
                  <a:schemeClr val="lt1"/>
                </a:solidFill>
                <a:latin typeface="+mn-lt"/>
                <a:ea typeface="+mn-ea"/>
                <a:cs typeface="+mn-cs"/>
              </a:defRPr>
            </a:lvl5pPr>
            <a:lvl6pPr marL="3028950" indent="-275590" algn="l" defTabSz="110109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6pPr>
            <a:lvl7pPr marL="3579495" indent="-275590" algn="l" defTabSz="110109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7pPr>
            <a:lvl8pPr marL="4130040" indent="-275590" algn="l" defTabSz="110109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8pPr>
            <a:lvl9pPr marL="4681220" indent="-275590" algn="l" defTabSz="110109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9pPr>
          </a:lstStyle>
          <a:p>
            <a:pPr marL="0" indent="0" algn="ctr">
              <a:buNone/>
            </a:pPr>
            <a:r>
              <a:rPr lang="zh-CN" altLang="en-US" sz="1000" dirty="0" smtClean="0">
                <a:solidFill>
                  <a:srgbClr val="FFFFFF"/>
                </a:solidFill>
                <a:latin typeface="微软雅黑" panose="020B0503020204020204" pitchFamily="34" charset="-122"/>
                <a:ea typeface="微软雅黑" panose="020B0503020204020204" pitchFamily="34" charset="-122"/>
              </a:rPr>
              <a:t>不合理的能力结构</a:t>
            </a:r>
            <a:endParaRPr lang="zh-CN" altLang="en-US" sz="1000" dirty="0">
              <a:solidFill>
                <a:srgbClr val="FFFFFF"/>
              </a:solidFill>
              <a:latin typeface="微软雅黑" panose="020B0503020204020204" pitchFamily="34" charset="-122"/>
              <a:ea typeface="微软雅黑" panose="020B0503020204020204" pitchFamily="34" charset="-122"/>
            </a:endParaRPr>
          </a:p>
        </p:txBody>
      </p:sp>
      <p:pic>
        <p:nvPicPr>
          <p:cNvPr id="5" name="内容占位符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2669" y="1199150"/>
            <a:ext cx="1813891" cy="1248288"/>
          </a:xfrm>
          <a:prstGeom prst="rect">
            <a:avLst/>
          </a:prstGeom>
        </p:spPr>
      </p:pic>
      <p:pic>
        <p:nvPicPr>
          <p:cNvPr id="6" name="内容占位符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3973" y="1199150"/>
            <a:ext cx="1822826" cy="1248288"/>
          </a:xfrm>
          <a:prstGeom prst="rect">
            <a:avLst/>
          </a:prstGeom>
        </p:spPr>
      </p:pic>
      <p:sp>
        <p:nvSpPr>
          <p:cNvPr id="7" name="文本框 6"/>
          <p:cNvSpPr txBox="1"/>
          <p:nvPr/>
        </p:nvSpPr>
        <p:spPr>
          <a:xfrm>
            <a:off x="5672276" y="2497804"/>
            <a:ext cx="3057247" cy="215444"/>
          </a:xfrm>
          <a:prstGeom prst="rect">
            <a:avLst/>
          </a:prstGeom>
          <a:noFill/>
        </p:spPr>
        <p:txBody>
          <a:bodyPr wrap="none" rtlCol="0">
            <a:spAutoFit/>
          </a:bodyPr>
          <a:lstStyle/>
          <a:p>
            <a:r>
              <a:rPr lang="zh-CN" altLang="en-US" sz="800" smtClean="0">
                <a:solidFill>
                  <a:schemeClr val="bg1"/>
                </a:solidFill>
                <a:latin typeface="微软雅黑" panose="020B0503020204020204" pitchFamily="34" charset="-122"/>
                <a:ea typeface="微软雅黑" panose="020B0503020204020204" pitchFamily="34" charset="-122"/>
              </a:rPr>
              <a:t>安全厂商的持续能力来自持续、可靠、庞大的后台基础支撑体系</a:t>
            </a:r>
            <a:endParaRPr lang="zh-CN" altLang="en-US" sz="8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63776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水面之上和水面之下</a:t>
            </a:r>
          </a:p>
        </p:txBody>
      </p:sp>
      <p:sp>
        <p:nvSpPr>
          <p:cNvPr id="6" name="圆角矩形 5"/>
          <p:cNvSpPr/>
          <p:nvPr/>
        </p:nvSpPr>
        <p:spPr>
          <a:xfrm>
            <a:off x="4281351" y="521070"/>
            <a:ext cx="2128238" cy="3259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b="1" smtClean="0">
                <a:solidFill>
                  <a:schemeClr val="tx1"/>
                </a:solidFill>
                <a:latin typeface="微软雅黑" panose="020B0503020204020204" pitchFamily="34" charset="-122"/>
                <a:ea typeface="微软雅黑" panose="020B0503020204020204" pitchFamily="34" charset="-122"/>
              </a:rPr>
              <a:t>我们的客户侧能力</a:t>
            </a:r>
            <a:endParaRPr kumimoji="1" lang="zh-CN" altLang="en-US" sz="800" b="1" dirty="0">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7875379" y="521070"/>
            <a:ext cx="2625054" cy="3259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b="1" smtClean="0">
                <a:solidFill>
                  <a:schemeClr val="tx1"/>
                </a:solidFill>
                <a:latin typeface="微软雅黑" panose="020B0503020204020204" pitchFamily="34" charset="-122"/>
                <a:ea typeface="微软雅黑" panose="020B0503020204020204" pitchFamily="34" charset="-122"/>
              </a:rPr>
              <a:t>我们的后台</a:t>
            </a:r>
            <a:r>
              <a:rPr kumimoji="1" lang="zh-CN" altLang="en-US" sz="800" b="1" dirty="0">
                <a:solidFill>
                  <a:schemeClr val="tx1"/>
                </a:solidFill>
                <a:latin typeface="微软雅黑" panose="020B0503020204020204" pitchFamily="34" charset="-122"/>
                <a:ea typeface="微软雅黑" panose="020B0503020204020204" pitchFamily="34" charset="-122"/>
              </a:rPr>
              <a:t>支撑体系</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2871" y="847055"/>
            <a:ext cx="2046718" cy="1872208"/>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6930" y="991071"/>
            <a:ext cx="1501952" cy="1584176"/>
          </a:xfrm>
          <a:prstGeom prst="rect">
            <a:avLst/>
          </a:prstGeom>
        </p:spPr>
      </p:pic>
    </p:spTree>
    <p:extLst>
      <p:ext uri="{BB962C8B-B14F-4D97-AF65-F5344CB8AC3E}">
        <p14:creationId xmlns:p14="http://schemas.microsoft.com/office/powerpoint/2010/main" val="36973286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87686" y="779794"/>
            <a:ext cx="5238582" cy="900246"/>
          </a:xfrm>
          <a:prstGeom prst="rect">
            <a:avLst/>
          </a:prstGeom>
          <a:ln>
            <a:solidFill>
              <a:srgbClr val="4BACC6"/>
            </a:solidFill>
            <a:miter lim="800000"/>
          </a:ln>
        </p:spPr>
        <p:style>
          <a:lnRef idx="3">
            <a:schemeClr val="lt1"/>
          </a:lnRef>
          <a:fillRef idx="1">
            <a:schemeClr val="accent5"/>
          </a:fillRef>
          <a:effectRef idx="1">
            <a:schemeClr val="accent5"/>
          </a:effectRef>
          <a:fontRef idx="minor">
            <a:schemeClr val="lt1"/>
          </a:fontRef>
        </p:style>
        <p:txBody>
          <a:bodyPr wrap="square" anchor="ctr">
            <a:spAutoFit/>
          </a:bodyPr>
          <a:lstStyle/>
          <a:p>
            <a:pPr>
              <a:lnSpc>
                <a:spcPct val="150000"/>
              </a:lnSpc>
              <a:spcAft>
                <a:spcPts val="900"/>
              </a:spcAft>
            </a:pPr>
            <a:r>
              <a:rPr lang="zh-CN" altLang="en-US" sz="1000" b="1" i="1" dirty="0">
                <a:latin typeface="华文楷体" panose="02010600040101010101" pitchFamily="2" charset="-122"/>
                <a:ea typeface="华文楷体" panose="02010600040101010101" pitchFamily="2" charset="-122"/>
              </a:rPr>
              <a:t>“物理隔离”防线可被跨网入侵，电力调配指令可被恶意篡改，金融交易信息可被窃取，这些都是重大风险隐患。</a:t>
            </a:r>
            <a:endParaRPr lang="en-US" altLang="zh-CN" sz="1000" b="1" i="1" dirty="0">
              <a:latin typeface="华文楷体" panose="02010600040101010101" pitchFamily="2" charset="-122"/>
              <a:ea typeface="华文楷体" panose="02010600040101010101" pitchFamily="2" charset="-122"/>
            </a:endParaRPr>
          </a:p>
          <a:p>
            <a:pPr algn="r">
              <a:lnSpc>
                <a:spcPct val="150000"/>
              </a:lnSpc>
              <a:spcAft>
                <a:spcPts val="900"/>
              </a:spcAft>
            </a:pPr>
            <a:r>
              <a:rPr lang="en-US" altLang="zh-CN" sz="1000" b="1" i="1" dirty="0">
                <a:latin typeface="黑体" panose="02010609060101010101" pitchFamily="49" charset="-122"/>
              </a:rPr>
              <a:t>——</a:t>
            </a:r>
            <a:r>
              <a:rPr lang="zh-CN" altLang="en-US" sz="1000" b="1" i="1" dirty="0">
                <a:latin typeface="黑体" panose="02010609060101010101" pitchFamily="49" charset="-122"/>
              </a:rPr>
              <a:t>引自习近平总书记</a:t>
            </a:r>
            <a:r>
              <a:rPr lang="en-US" altLang="zh-CN" sz="1000" b="1" i="1" dirty="0">
                <a:latin typeface="黑体" panose="02010609060101010101" pitchFamily="49" charset="-122"/>
              </a:rPr>
              <a:t>《</a:t>
            </a:r>
            <a:r>
              <a:rPr lang="zh-CN" altLang="en-US" sz="1000" b="1" i="1" dirty="0">
                <a:latin typeface="黑体" panose="02010609060101010101" pitchFamily="49" charset="-122"/>
              </a:rPr>
              <a:t>在网络安全和信息化工作座谈会上的讲话</a:t>
            </a:r>
            <a:r>
              <a:rPr lang="en-US" altLang="zh-CN" sz="1000" b="1" i="1" dirty="0" smtClean="0">
                <a:latin typeface="黑体" panose="02010609060101010101" pitchFamily="49" charset="-122"/>
              </a:rPr>
              <a:t>》</a:t>
            </a:r>
            <a:endParaRPr lang="en-US" altLang="zh-CN" sz="1000" dirty="0"/>
          </a:p>
        </p:txBody>
      </p:sp>
      <p:sp>
        <p:nvSpPr>
          <p:cNvPr id="4" name="矩形 3"/>
          <p:cNvSpPr/>
          <p:nvPr/>
        </p:nvSpPr>
        <p:spPr>
          <a:xfrm>
            <a:off x="4520605" y="1651992"/>
            <a:ext cx="2664296" cy="1200329"/>
          </a:xfrm>
          <a:prstGeom prst="rect">
            <a:avLst/>
          </a:prstGeom>
        </p:spPr>
        <p:txBody>
          <a:bodyPr wrap="square">
            <a:spAutoFit/>
          </a:bodyPr>
          <a:lstStyle/>
          <a:p>
            <a:pPr>
              <a:lnSpc>
                <a:spcPct val="150000"/>
              </a:lnSpc>
              <a:spcBef>
                <a:spcPts val="900"/>
              </a:spcBef>
            </a:pPr>
            <a:r>
              <a:rPr lang="zh-CN" altLang="en-US" sz="800" b="1" u="sng" dirty="0">
                <a:solidFill>
                  <a:schemeClr val="bg1"/>
                </a:solidFill>
              </a:rPr>
              <a:t>内网：已经被渗透</a:t>
            </a:r>
            <a:endParaRPr lang="en-US" altLang="zh-CN" sz="800" dirty="0">
              <a:solidFill>
                <a:schemeClr val="bg1"/>
              </a:solidFill>
            </a:endParaRPr>
          </a:p>
          <a:p>
            <a:pPr>
              <a:lnSpc>
                <a:spcPct val="150000"/>
              </a:lnSpc>
            </a:pPr>
            <a:r>
              <a:rPr lang="zh-CN" altLang="en-US" sz="800" b="1" u="sng" dirty="0">
                <a:solidFill>
                  <a:schemeClr val="bg1"/>
                </a:solidFill>
              </a:rPr>
              <a:t>供应链：被上游控制</a:t>
            </a:r>
            <a:endParaRPr lang="en-US" altLang="zh-CN" sz="800" dirty="0">
              <a:solidFill>
                <a:schemeClr val="bg1"/>
              </a:solidFill>
            </a:endParaRPr>
          </a:p>
          <a:p>
            <a:pPr>
              <a:lnSpc>
                <a:spcPct val="150000"/>
              </a:lnSpc>
            </a:pPr>
            <a:r>
              <a:rPr lang="zh-CN" altLang="en-US" sz="800" b="1" u="sng" dirty="0">
                <a:solidFill>
                  <a:schemeClr val="bg1"/>
                </a:solidFill>
              </a:rPr>
              <a:t>运营商网络：关键路由节点被控制</a:t>
            </a:r>
            <a:endParaRPr lang="en-US" altLang="zh-CN" sz="800" b="1" u="sng" dirty="0">
              <a:solidFill>
                <a:schemeClr val="bg1"/>
              </a:solidFill>
            </a:endParaRPr>
          </a:p>
          <a:p>
            <a:pPr>
              <a:lnSpc>
                <a:spcPct val="150000"/>
              </a:lnSpc>
            </a:pPr>
            <a:r>
              <a:rPr lang="zh-CN" altLang="en-US" sz="800" b="1" u="sng" dirty="0">
                <a:solidFill>
                  <a:schemeClr val="bg1"/>
                </a:solidFill>
              </a:rPr>
              <a:t>物流仓储：被渗透劫持</a:t>
            </a:r>
            <a:endParaRPr lang="en-US" altLang="zh-CN" sz="800" b="1" u="sng" dirty="0">
              <a:solidFill>
                <a:schemeClr val="bg1"/>
              </a:solidFill>
            </a:endParaRPr>
          </a:p>
          <a:p>
            <a:pPr>
              <a:lnSpc>
                <a:spcPct val="150000"/>
              </a:lnSpc>
            </a:pPr>
            <a:r>
              <a:rPr lang="zh-CN" altLang="en-US" sz="800" b="1" u="sng" dirty="0">
                <a:solidFill>
                  <a:schemeClr val="bg1"/>
                </a:solidFill>
              </a:rPr>
              <a:t>关键人员和周边人员：被从互联网进行定位摸底</a:t>
            </a:r>
            <a:endParaRPr lang="en-US" altLang="zh-CN" sz="800" b="1" u="sng" dirty="0">
              <a:solidFill>
                <a:schemeClr val="bg1"/>
              </a:solidFill>
            </a:endParaRPr>
          </a:p>
          <a:p>
            <a:pPr>
              <a:lnSpc>
                <a:spcPct val="150000"/>
              </a:lnSpc>
            </a:pPr>
            <a:r>
              <a:rPr lang="zh-CN" altLang="en-US" sz="800" b="1" u="sng" dirty="0">
                <a:solidFill>
                  <a:schemeClr val="bg1"/>
                </a:solidFill>
              </a:rPr>
              <a:t>内部人员：有敌特的人员派驻或被发展</a:t>
            </a:r>
          </a:p>
        </p:txBody>
      </p:sp>
      <p:sp>
        <p:nvSpPr>
          <p:cNvPr id="5" name="文本框 4"/>
          <p:cNvSpPr txBox="1"/>
          <p:nvPr/>
        </p:nvSpPr>
        <p:spPr>
          <a:xfrm>
            <a:off x="8137005" y="1765752"/>
            <a:ext cx="1689264" cy="923330"/>
          </a:xfrm>
          <a:prstGeom prst="rect">
            <a:avLst/>
          </a:prstGeom>
          <a:solidFill>
            <a:schemeClr val="bg1">
              <a:lumMod val="95000"/>
            </a:schemeClr>
          </a:solidFill>
          <a:ln>
            <a:solidFill>
              <a:schemeClr val="bg1">
                <a:lumMod val="95000"/>
              </a:schemeClr>
            </a:solidFill>
            <a:miter lim="800000"/>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150000"/>
              </a:lnSpc>
            </a:pPr>
            <a:r>
              <a:rPr lang="zh-CN" altLang="en-US" sz="900" b="1" dirty="0">
                <a:solidFill>
                  <a:schemeClr val="tx1"/>
                </a:solidFill>
                <a:latin typeface="微软雅黑" panose="020B0503020204020204" pitchFamily="34" charset="-122"/>
                <a:ea typeface="微软雅黑" panose="020B0503020204020204" pitchFamily="34" charset="-122"/>
              </a:rPr>
              <a:t>（战时）高烈度对抗</a:t>
            </a:r>
            <a:endParaRPr lang="en-US" altLang="zh-CN" sz="900" b="1"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en-US" sz="900" b="1" dirty="0">
                <a:solidFill>
                  <a:schemeClr val="tx1"/>
                </a:solidFill>
                <a:latin typeface="微软雅黑" panose="020B0503020204020204" pitchFamily="34" charset="-122"/>
                <a:ea typeface="微软雅黑" panose="020B0503020204020204" pitchFamily="34" charset="-122"/>
              </a:rPr>
              <a:t>（平时）持续性对抗</a:t>
            </a:r>
            <a:endParaRPr lang="en-US" altLang="zh-CN" sz="900" b="1"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en-US" sz="900" b="1" dirty="0">
                <a:solidFill>
                  <a:schemeClr val="tx1"/>
                </a:solidFill>
                <a:latin typeface="微软雅黑" panose="020B0503020204020204" pitchFamily="34" charset="-122"/>
                <a:ea typeface="微软雅黑" panose="020B0503020204020204" pitchFamily="34" charset="-122"/>
              </a:rPr>
              <a:t>（平战）无底线对抗</a:t>
            </a:r>
            <a:endParaRPr lang="en-US" altLang="zh-CN" sz="900" b="1"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en-US" sz="900" b="1" dirty="0">
                <a:solidFill>
                  <a:schemeClr val="tx1"/>
                </a:solidFill>
                <a:latin typeface="微软雅黑" panose="020B0503020204020204" pitchFamily="34" charset="-122"/>
                <a:ea typeface="微软雅黑" panose="020B0503020204020204" pitchFamily="34" charset="-122"/>
              </a:rPr>
              <a:t>（平战）高成本对抗</a:t>
            </a:r>
          </a:p>
        </p:txBody>
      </p:sp>
      <p:sp>
        <p:nvSpPr>
          <p:cNvPr id="6" name="矩形 5"/>
          <p:cNvSpPr/>
          <p:nvPr/>
        </p:nvSpPr>
        <p:spPr>
          <a:xfrm>
            <a:off x="4562187" y="563529"/>
            <a:ext cx="3214777" cy="215444"/>
          </a:xfrm>
          <a:prstGeom prst="rect">
            <a:avLst/>
          </a:prstGeom>
        </p:spPr>
        <p:txBody>
          <a:bodyPr wrap="square">
            <a:spAutoFit/>
          </a:bodyPr>
          <a:lstStyle/>
          <a:p>
            <a:r>
              <a:rPr lang="zh-CN" altLang="en-US" sz="800" b="1" dirty="0">
                <a:solidFill>
                  <a:schemeClr val="bg1"/>
                </a:solidFill>
              </a:rPr>
              <a:t>物理隔离</a:t>
            </a:r>
            <a:r>
              <a:rPr lang="en-US" altLang="zh-CN" sz="800" b="1" dirty="0">
                <a:solidFill>
                  <a:schemeClr val="bg1"/>
                </a:solidFill>
              </a:rPr>
              <a:t>+</a:t>
            </a:r>
            <a:r>
              <a:rPr lang="zh-CN" altLang="en-US" sz="800" b="1" dirty="0">
                <a:solidFill>
                  <a:schemeClr val="bg1"/>
                </a:solidFill>
              </a:rPr>
              <a:t>好人假定</a:t>
            </a:r>
            <a:r>
              <a:rPr lang="en-US" altLang="zh-CN" sz="800" b="1" dirty="0">
                <a:solidFill>
                  <a:schemeClr val="bg1"/>
                </a:solidFill>
              </a:rPr>
              <a:t>+</a:t>
            </a:r>
            <a:r>
              <a:rPr lang="zh-CN" altLang="en-US" sz="800" b="1" dirty="0">
                <a:solidFill>
                  <a:schemeClr val="bg1"/>
                </a:solidFill>
              </a:rPr>
              <a:t>规定推演，构成了当前最大的自我安全麻痹。</a:t>
            </a:r>
            <a:endParaRPr lang="en-US" altLang="zh-CN" sz="800" b="1" dirty="0">
              <a:solidFill>
                <a:schemeClr val="bg1"/>
              </a:solidFill>
            </a:endParaRPr>
          </a:p>
        </p:txBody>
      </p:sp>
      <p:sp>
        <p:nvSpPr>
          <p:cNvPr id="7" name="标题 6"/>
          <p:cNvSpPr>
            <a:spLocks noGrp="1"/>
          </p:cNvSpPr>
          <p:nvPr>
            <p:ph type="title"/>
          </p:nvPr>
        </p:nvSpPr>
        <p:spPr/>
        <p:txBody>
          <a:bodyPr>
            <a:normAutofit/>
          </a:bodyPr>
          <a:lstStyle/>
          <a:p>
            <a:r>
              <a:rPr lang="zh-CN" altLang="en-US" dirty="0"/>
              <a:t>建立应对安全问题的有效</a:t>
            </a:r>
            <a:r>
              <a:rPr lang="zh-CN" altLang="en-US" dirty="0" smtClean="0"/>
              <a:t>“敌情想定”</a:t>
            </a:r>
            <a:endParaRPr lang="zh-CN" altLang="en-US" dirty="0"/>
          </a:p>
        </p:txBody>
      </p:sp>
    </p:spTree>
    <p:extLst>
      <p:ext uri="{BB962C8B-B14F-4D97-AF65-F5344CB8AC3E}">
        <p14:creationId xmlns:p14="http://schemas.microsoft.com/office/powerpoint/2010/main" val="10268496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08412" y="8765"/>
            <a:ext cx="7488843" cy="468049"/>
          </a:xfrm>
        </p:spPr>
        <p:txBody>
          <a:bodyPr>
            <a:normAutofit/>
          </a:bodyPr>
          <a:lstStyle/>
          <a:p>
            <a:r>
              <a:rPr lang="zh-CN" altLang="en-US" sz="2200" smtClean="0"/>
              <a:t>特别关注：态势感知也是攻击方能力</a:t>
            </a:r>
            <a:r>
              <a:rPr lang="en-US" altLang="zh-CN" sz="2200" b="1" smtClean="0">
                <a:latin typeface="微软雅黑" panose="020B0503020204020204" pitchFamily="34" charset="-122"/>
                <a:ea typeface="微软雅黑" panose="020B0503020204020204" pitchFamily="34" charset="-122"/>
              </a:rPr>
              <a:t>(</a:t>
            </a:r>
            <a:r>
              <a:rPr lang="en-US" altLang="zh-CN" sz="2200" b="1" dirty="0" err="1">
                <a:latin typeface="微软雅黑" panose="020B0503020204020204" pitchFamily="34" charset="-122"/>
                <a:ea typeface="微软雅黑" panose="020B0503020204020204" pitchFamily="34" charset="-122"/>
              </a:rPr>
              <a:t>Camberdada</a:t>
            </a:r>
            <a:r>
              <a:rPr lang="zh-CN" altLang="en-US" sz="2200" b="1" dirty="0">
                <a:latin typeface="微软雅黑" panose="020B0503020204020204" pitchFamily="34" charset="-122"/>
                <a:ea typeface="微软雅黑" panose="020B0503020204020204" pitchFamily="34" charset="-122"/>
              </a:rPr>
              <a:t>计划</a:t>
            </a:r>
            <a:r>
              <a:rPr lang="en-US" altLang="zh-CN" sz="22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8" name="图片 7"/>
          <p:cNvPicPr/>
          <p:nvPr/>
        </p:nvPicPr>
        <p:blipFill>
          <a:blip r:embed="rId3"/>
          <a:stretch>
            <a:fillRect/>
          </a:stretch>
        </p:blipFill>
        <p:spPr>
          <a:xfrm>
            <a:off x="4751292" y="594176"/>
            <a:ext cx="2005522" cy="1438572"/>
          </a:xfrm>
          <a:prstGeom prst="rect">
            <a:avLst/>
          </a:prstGeom>
        </p:spPr>
      </p:pic>
      <p:pic>
        <p:nvPicPr>
          <p:cNvPr id="9" name="图片 8"/>
          <p:cNvPicPr>
            <a:picLocks noChangeAspect="1"/>
          </p:cNvPicPr>
          <p:nvPr/>
        </p:nvPicPr>
        <p:blipFill>
          <a:blip r:embed="rId4"/>
          <a:stretch>
            <a:fillRect/>
          </a:stretch>
        </p:blipFill>
        <p:spPr>
          <a:xfrm>
            <a:off x="6927471" y="594176"/>
            <a:ext cx="2896621" cy="1211819"/>
          </a:xfrm>
          <a:prstGeom prst="rect">
            <a:avLst/>
          </a:prstGeom>
        </p:spPr>
      </p:pic>
      <p:sp>
        <p:nvSpPr>
          <p:cNvPr id="10" name="文本框 9"/>
          <p:cNvSpPr txBox="1"/>
          <p:nvPr/>
        </p:nvSpPr>
        <p:spPr>
          <a:xfrm>
            <a:off x="6927470" y="1805995"/>
            <a:ext cx="2896621" cy="246221"/>
          </a:xfrm>
          <a:prstGeom prst="rect">
            <a:avLst/>
          </a:prstGeom>
          <a:solidFill>
            <a:schemeClr val="accent1">
              <a:lumMod val="50000"/>
            </a:schemeClr>
          </a:solidFill>
        </p:spPr>
        <p:txBody>
          <a:bodyPr wrap="square" rtlCol="0">
            <a:spAutoFit/>
          </a:bodyPr>
          <a:lstStyle/>
          <a:p>
            <a:pPr algn="ctr">
              <a:lnSpc>
                <a:spcPct val="125000"/>
              </a:lnSpc>
            </a:pPr>
            <a:r>
              <a:rPr lang="zh-CN" altLang="en-US" sz="800" b="1" dirty="0">
                <a:solidFill>
                  <a:srgbClr val="00FF00"/>
                </a:solidFill>
                <a:latin typeface="微软雅黑" panose="020B0503020204020204" pitchFamily="34" charset="-122"/>
                <a:ea typeface="微软雅黑" panose="020B0503020204020204" pitchFamily="34" charset="-122"/>
              </a:rPr>
              <a:t>绿色</a:t>
            </a:r>
            <a:r>
              <a:rPr lang="zh-CN" altLang="en-US" sz="800" dirty="0">
                <a:solidFill>
                  <a:schemeClr val="bg1"/>
                </a:solidFill>
                <a:latin typeface="微软雅黑" panose="020B0503020204020204" pitchFamily="34" charset="-122"/>
                <a:ea typeface="微软雅黑" panose="020B0503020204020204" pitchFamily="34" charset="-122"/>
              </a:rPr>
              <a:t>：</a:t>
            </a:r>
            <a:r>
              <a:rPr lang="zh-CN" altLang="en-US" sz="800" dirty="0" smtClean="0">
                <a:solidFill>
                  <a:schemeClr val="bg1"/>
                </a:solidFill>
                <a:latin typeface="微软雅黑" panose="020B0503020204020204" pitchFamily="34" charset="-122"/>
                <a:ea typeface="微软雅黑" panose="020B0503020204020204" pitchFamily="34" charset="-122"/>
              </a:rPr>
              <a:t>数据获取 </a:t>
            </a:r>
            <a:r>
              <a:rPr lang="en-US" altLang="zh-CN" sz="800" dirty="0" smtClean="0">
                <a:solidFill>
                  <a:schemeClr val="bg1"/>
                </a:solidFill>
                <a:latin typeface="微软雅黑" panose="020B0503020204020204" pitchFamily="34" charset="-122"/>
                <a:ea typeface="微软雅黑" panose="020B0503020204020204" pitchFamily="34" charset="-122"/>
              </a:rPr>
              <a:t>   </a:t>
            </a:r>
            <a:r>
              <a:rPr lang="zh-CN" altLang="en-US" sz="800" b="1" dirty="0" smtClean="0">
                <a:solidFill>
                  <a:srgbClr val="00FFFF"/>
                </a:solidFill>
                <a:latin typeface="微软雅黑" panose="020B0503020204020204" pitchFamily="34" charset="-122"/>
                <a:ea typeface="微软雅黑" panose="020B0503020204020204" pitchFamily="34" charset="-122"/>
              </a:rPr>
              <a:t>蓝色</a:t>
            </a:r>
            <a:r>
              <a:rPr lang="zh-CN" altLang="en-US" sz="800" dirty="0">
                <a:solidFill>
                  <a:schemeClr val="bg1"/>
                </a:solidFill>
                <a:latin typeface="微软雅黑" panose="020B0503020204020204" pitchFamily="34" charset="-122"/>
                <a:ea typeface="微软雅黑" panose="020B0503020204020204" pitchFamily="34" charset="-122"/>
              </a:rPr>
              <a:t>：供应链</a:t>
            </a:r>
            <a:r>
              <a:rPr lang="zh-CN" altLang="en-US" sz="800" dirty="0" smtClean="0">
                <a:solidFill>
                  <a:schemeClr val="bg1"/>
                </a:solidFill>
                <a:latin typeface="微软雅黑" panose="020B0503020204020204" pitchFamily="34" charset="-122"/>
                <a:ea typeface="微软雅黑" panose="020B0503020204020204" pitchFamily="34" charset="-122"/>
              </a:rPr>
              <a:t>渗透</a:t>
            </a:r>
            <a:r>
              <a:rPr lang="en-US" altLang="zh-CN" sz="800" dirty="0">
                <a:solidFill>
                  <a:schemeClr val="bg1"/>
                </a:solidFill>
                <a:latin typeface="微软雅黑" panose="020B0503020204020204" pitchFamily="34" charset="-122"/>
                <a:ea typeface="微软雅黑" panose="020B0503020204020204" pitchFamily="34" charset="-122"/>
              </a:rPr>
              <a:t> </a:t>
            </a:r>
            <a:r>
              <a:rPr lang="en-US" altLang="zh-CN" sz="800" dirty="0" smtClean="0">
                <a:solidFill>
                  <a:schemeClr val="bg1"/>
                </a:solidFill>
                <a:latin typeface="微软雅黑" panose="020B0503020204020204" pitchFamily="34" charset="-122"/>
                <a:ea typeface="微软雅黑" panose="020B0503020204020204" pitchFamily="34" charset="-122"/>
              </a:rPr>
              <a:t>    </a:t>
            </a:r>
            <a:r>
              <a:rPr lang="zh-CN" altLang="en-US" sz="800" b="1" dirty="0" smtClean="0">
                <a:solidFill>
                  <a:srgbClr val="FF0000"/>
                </a:solidFill>
                <a:latin typeface="微软雅黑" panose="020B0503020204020204" pitchFamily="34" charset="-122"/>
                <a:ea typeface="微软雅黑" panose="020B0503020204020204" pitchFamily="34" charset="-122"/>
              </a:rPr>
              <a:t>红色</a:t>
            </a:r>
            <a:r>
              <a:rPr lang="zh-CN" altLang="en-US" sz="800" dirty="0">
                <a:solidFill>
                  <a:schemeClr val="bg1"/>
                </a:solidFill>
                <a:latin typeface="微软雅黑" panose="020B0503020204020204" pitchFamily="34" charset="-122"/>
                <a:ea typeface="微软雅黑" panose="020B0503020204020204" pitchFamily="34" charset="-122"/>
              </a:rPr>
              <a:t>：攻击目标</a:t>
            </a:r>
          </a:p>
        </p:txBody>
      </p:sp>
      <p:cxnSp>
        <p:nvCxnSpPr>
          <p:cNvPr id="11" name="直接连接符 10"/>
          <p:cNvCxnSpPr/>
          <p:nvPr/>
        </p:nvCxnSpPr>
        <p:spPr>
          <a:xfrm>
            <a:off x="6850898" y="594176"/>
            <a:ext cx="4565" cy="1458040"/>
          </a:xfrm>
          <a:prstGeom prst="line">
            <a:avLst/>
          </a:prstGeom>
          <a:ln w="19050">
            <a:solidFill>
              <a:schemeClr val="bg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6405946" y="1409015"/>
            <a:ext cx="331545" cy="18990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3"/>
          </a:p>
        </p:txBody>
      </p:sp>
      <p:sp>
        <p:nvSpPr>
          <p:cNvPr id="15" name="文本框 14"/>
          <p:cNvSpPr txBox="1"/>
          <p:nvPr/>
        </p:nvSpPr>
        <p:spPr>
          <a:xfrm>
            <a:off x="2880876" y="2169578"/>
            <a:ext cx="8640048" cy="439929"/>
          </a:xfrm>
          <a:prstGeom prst="rect">
            <a:avLst/>
          </a:prstGeom>
          <a:noFill/>
        </p:spPr>
        <p:txBody>
          <a:bodyPr wrap="square" rtlCol="0">
            <a:spAutoFit/>
          </a:bodyPr>
          <a:lstStyle/>
          <a:p>
            <a:pPr algn="just">
              <a:lnSpc>
                <a:spcPct val="150000"/>
              </a:lnSpc>
            </a:pPr>
            <a:r>
              <a:rPr lang="en-US" altLang="zh-CN" sz="800" dirty="0" err="1">
                <a:solidFill>
                  <a:schemeClr val="bg1"/>
                </a:solidFill>
                <a:latin typeface="微软雅黑" panose="020B0503020204020204" pitchFamily="34" charset="-122"/>
                <a:ea typeface="微软雅黑" panose="020B0503020204020204" pitchFamily="34" charset="-122"/>
              </a:rPr>
              <a:t>CamberDADA</a:t>
            </a:r>
            <a:r>
              <a:rPr lang="zh-CN" altLang="en-US" sz="800" dirty="0">
                <a:solidFill>
                  <a:schemeClr val="bg1"/>
                </a:solidFill>
                <a:latin typeface="微软雅黑" panose="020B0503020204020204" pitchFamily="34" charset="-122"/>
                <a:ea typeface="微软雅黑" panose="020B0503020204020204" pitchFamily="34" charset="-122"/>
              </a:rPr>
              <a:t>计划始于</a:t>
            </a:r>
            <a:r>
              <a:rPr lang="en-US" altLang="zh-CN" sz="800" dirty="0">
                <a:solidFill>
                  <a:schemeClr val="bg1"/>
                </a:solidFill>
                <a:latin typeface="微软雅黑" panose="020B0503020204020204" pitchFamily="34" charset="-122"/>
                <a:ea typeface="微软雅黑" panose="020B0503020204020204" pitchFamily="34" charset="-122"/>
              </a:rPr>
              <a:t>2007</a:t>
            </a:r>
            <a:r>
              <a:rPr lang="zh-CN" altLang="en-US" sz="800" dirty="0">
                <a:solidFill>
                  <a:schemeClr val="bg1"/>
                </a:solidFill>
                <a:latin typeface="微软雅黑" panose="020B0503020204020204" pitchFamily="34" charset="-122"/>
                <a:ea typeface="微软雅黑" panose="020B0503020204020204" pitchFamily="34" charset="-122"/>
              </a:rPr>
              <a:t>年，被斯诺登泄露文档</a:t>
            </a:r>
            <a:r>
              <a:rPr lang="zh-CN" altLang="zh-CN" sz="800" dirty="0">
                <a:solidFill>
                  <a:schemeClr val="bg1"/>
                </a:solidFill>
                <a:latin typeface="微软雅黑" panose="020B0503020204020204" pitchFamily="34" charset="-122"/>
                <a:ea typeface="微软雅黑" panose="020B0503020204020204" pitchFamily="34" charset="-122"/>
              </a:rPr>
              <a:t>《</a:t>
            </a:r>
            <a:r>
              <a:rPr lang="en-US" altLang="zh-CN" sz="800" dirty="0">
                <a:solidFill>
                  <a:schemeClr val="bg1"/>
                </a:solidFill>
                <a:latin typeface="微软雅黑" panose="020B0503020204020204" pitchFamily="34" charset="-122"/>
                <a:ea typeface="微软雅黑" panose="020B0503020204020204" pitchFamily="34" charset="-122"/>
              </a:rPr>
              <a:t>An Easy Win</a:t>
            </a:r>
            <a:r>
              <a:rPr lang="zh-CN" altLang="zh-CN" sz="800" dirty="0">
                <a:solidFill>
                  <a:schemeClr val="bg1"/>
                </a:solidFill>
                <a:latin typeface="微软雅黑" panose="020B0503020204020204" pitchFamily="34" charset="-122"/>
                <a:ea typeface="微软雅黑" panose="020B0503020204020204" pitchFamily="34" charset="-122"/>
              </a:rPr>
              <a:t>：</a:t>
            </a:r>
            <a:r>
              <a:rPr lang="en-US" altLang="zh-CN" sz="800" dirty="0">
                <a:solidFill>
                  <a:schemeClr val="bg1"/>
                </a:solidFill>
                <a:latin typeface="微软雅黑" panose="020B0503020204020204" pitchFamily="34" charset="-122"/>
                <a:ea typeface="微软雅黑" panose="020B0503020204020204" pitchFamily="34" charset="-122"/>
              </a:rPr>
              <a:t>Using SIGINT to Learn about New Viruses</a:t>
            </a:r>
            <a:r>
              <a:rPr lang="zh-CN" altLang="zh-CN" sz="800" dirty="0">
                <a:solidFill>
                  <a:schemeClr val="bg1"/>
                </a:solidFill>
                <a:latin typeface="微软雅黑" panose="020B0503020204020204" pitchFamily="34" charset="-122"/>
                <a:ea typeface="微软雅黑" panose="020B0503020204020204" pitchFamily="34" charset="-122"/>
              </a:rPr>
              <a:t>》（轻松获胜：利用通信情报</a:t>
            </a:r>
            <a:r>
              <a:rPr lang="zh-CN" altLang="zh-CN" sz="800" dirty="0" smtClean="0">
                <a:solidFill>
                  <a:schemeClr val="bg1"/>
                </a:solidFill>
                <a:latin typeface="微软雅黑" panose="020B0503020204020204" pitchFamily="34" charset="-122"/>
                <a:ea typeface="微软雅黑" panose="020B0503020204020204" pitchFamily="34" charset="-122"/>
              </a:rPr>
              <a:t>来</a:t>
            </a:r>
            <a:r>
              <a:rPr lang="zh-CN" altLang="en-US" sz="800" dirty="0" smtClean="0">
                <a:solidFill>
                  <a:schemeClr val="bg1"/>
                </a:solidFill>
                <a:latin typeface="微软雅黑" panose="020B0503020204020204" pitchFamily="34" charset="-122"/>
                <a:ea typeface="微软雅黑" panose="020B0503020204020204" pitchFamily="34" charset="-122"/>
              </a:rPr>
              <a:t>获取样本</a:t>
            </a:r>
            <a:r>
              <a:rPr lang="zh-CN" altLang="zh-CN" sz="800" dirty="0" smtClean="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所曝光</a:t>
            </a:r>
            <a:r>
              <a:rPr lang="zh-CN" altLang="zh-CN" sz="800" dirty="0">
                <a:solidFill>
                  <a:schemeClr val="bg1"/>
                </a:solidFill>
                <a:latin typeface="微软雅黑" panose="020B0503020204020204" pitchFamily="34" charset="-122"/>
                <a:ea typeface="微软雅黑" panose="020B0503020204020204" pitchFamily="34" charset="-122"/>
              </a:rPr>
              <a:t>，文档介绍了美英有关情报机构的“拱形”计划（</a:t>
            </a:r>
            <a:r>
              <a:rPr lang="en-US" altLang="zh-CN" sz="800" dirty="0" err="1">
                <a:solidFill>
                  <a:schemeClr val="bg1"/>
                </a:solidFill>
                <a:latin typeface="微软雅黑" panose="020B0503020204020204" pitchFamily="34" charset="-122"/>
                <a:ea typeface="微软雅黑" panose="020B0503020204020204" pitchFamily="34" charset="-122"/>
              </a:rPr>
              <a:t>CamberDADA</a:t>
            </a:r>
            <a:r>
              <a:rPr lang="zh-CN" altLang="zh-CN" sz="800" dirty="0">
                <a:solidFill>
                  <a:schemeClr val="bg1"/>
                </a:solidFill>
                <a:latin typeface="微软雅黑" panose="020B0503020204020204" pitchFamily="34" charset="-122"/>
                <a:ea typeface="微软雅黑" panose="020B0503020204020204" pitchFamily="34" charset="-122"/>
              </a:rPr>
              <a:t>），主要对以俄罗斯卡巴斯基公司等</a:t>
            </a:r>
            <a:r>
              <a:rPr lang="zh-CN" altLang="en-US" sz="800" dirty="0">
                <a:solidFill>
                  <a:schemeClr val="bg1"/>
                </a:solidFill>
                <a:latin typeface="微软雅黑" panose="020B0503020204020204" pitchFamily="34" charset="-122"/>
                <a:ea typeface="微软雅黑" panose="020B0503020204020204" pitchFamily="34" charset="-122"/>
              </a:rPr>
              <a:t>全球</a:t>
            </a:r>
            <a:r>
              <a:rPr lang="en-US" altLang="zh-CN" sz="800" dirty="0">
                <a:solidFill>
                  <a:schemeClr val="bg1"/>
                </a:solidFill>
                <a:latin typeface="微软雅黑" panose="020B0503020204020204" pitchFamily="34" charset="-122"/>
                <a:ea typeface="微软雅黑" panose="020B0503020204020204" pitchFamily="34" charset="-122"/>
              </a:rPr>
              <a:t>23</a:t>
            </a:r>
            <a:r>
              <a:rPr lang="zh-CN" altLang="en-US" sz="800" dirty="0">
                <a:solidFill>
                  <a:schemeClr val="bg1"/>
                </a:solidFill>
                <a:latin typeface="微软雅黑" panose="020B0503020204020204" pitchFamily="34" charset="-122"/>
                <a:ea typeface="微软雅黑" panose="020B0503020204020204" pitchFamily="34" charset="-122"/>
              </a:rPr>
              <a:t>家安全厂商进行监控</a:t>
            </a:r>
            <a:r>
              <a:rPr lang="zh-CN" altLang="zh-CN" sz="800" dirty="0">
                <a:solidFill>
                  <a:schemeClr val="bg1"/>
                </a:solidFill>
                <a:latin typeface="微软雅黑" panose="020B0503020204020204" pitchFamily="34" charset="-122"/>
                <a:ea typeface="微软雅黑" panose="020B0503020204020204" pitchFamily="34" charset="-122"/>
              </a:rPr>
              <a:t>，以获取新的病毒样本及其他信息。</a:t>
            </a:r>
            <a:r>
              <a:rPr lang="zh-CN" altLang="en-US" sz="800" dirty="0">
                <a:solidFill>
                  <a:schemeClr val="bg1"/>
                </a:solidFill>
                <a:latin typeface="微软雅黑" panose="020B0503020204020204" pitchFamily="34" charset="-122"/>
                <a:ea typeface="微软雅黑" panose="020B0503020204020204" pitchFamily="34" charset="-122"/>
              </a:rPr>
              <a:t>安天是本计划中唯一关注的中国厂商。</a:t>
            </a:r>
          </a:p>
        </p:txBody>
      </p:sp>
    </p:spTree>
    <p:extLst>
      <p:ext uri="{BB962C8B-B14F-4D97-AF65-F5344CB8AC3E}">
        <p14:creationId xmlns:p14="http://schemas.microsoft.com/office/powerpoint/2010/main" val="38354593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ptical flare (32).png"/>
          <p:cNvPicPr>
            <a:picLocks noChangeAspect="1"/>
          </p:cNvPicPr>
          <p:nvPr/>
        </p:nvPicPr>
        <p:blipFill>
          <a:blip r:embed="rId2">
            <a:alphaModFix amt="48000"/>
          </a:blip>
          <a:stretch>
            <a:fillRect/>
          </a:stretch>
        </p:blipFill>
        <p:spPr>
          <a:xfrm rot="18713636">
            <a:off x="3753447" y="-3500455"/>
            <a:ext cx="7122371" cy="10105540"/>
          </a:xfrm>
          <a:prstGeom prst="rect">
            <a:avLst/>
          </a:prstGeom>
        </p:spPr>
      </p:pic>
      <p:sp>
        <p:nvSpPr>
          <p:cNvPr id="5" name="Title 4"/>
          <p:cNvSpPr txBox="1"/>
          <p:nvPr/>
        </p:nvSpPr>
        <p:spPr>
          <a:xfrm>
            <a:off x="432148" y="763927"/>
            <a:ext cx="13537504" cy="770608"/>
          </a:xfrm>
          <a:prstGeom prst="rect">
            <a:avLst/>
          </a:prstGeom>
        </p:spPr>
        <p:txBody>
          <a:bodyPr lIns="110140" tIns="55070" rIns="110140" bIns="55070">
            <a:noAutofit/>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anose="020B0A04020102020204" pitchFamily="34" charset="0"/>
              </a:defRPr>
            </a:lvl2pPr>
            <a:lvl3pPr algn="l" rtl="0" eaLnBrk="1" fontAlgn="base" hangingPunct="1">
              <a:lnSpc>
                <a:spcPct val="80000"/>
              </a:lnSpc>
              <a:spcBef>
                <a:spcPct val="0"/>
              </a:spcBef>
              <a:spcAft>
                <a:spcPct val="0"/>
              </a:spcAft>
              <a:defRPr sz="3200" b="1">
                <a:solidFill>
                  <a:schemeClr val="accent1"/>
                </a:solidFill>
                <a:latin typeface="Arial Black" panose="020B0A04020102020204" pitchFamily="34" charset="0"/>
              </a:defRPr>
            </a:lvl3pPr>
            <a:lvl4pPr algn="l" rtl="0" eaLnBrk="1" fontAlgn="base" hangingPunct="1">
              <a:lnSpc>
                <a:spcPct val="80000"/>
              </a:lnSpc>
              <a:spcBef>
                <a:spcPct val="0"/>
              </a:spcBef>
              <a:spcAft>
                <a:spcPct val="0"/>
              </a:spcAft>
              <a:defRPr sz="3200" b="1">
                <a:solidFill>
                  <a:schemeClr val="accent1"/>
                </a:solidFill>
                <a:latin typeface="Arial Black" panose="020B0A04020102020204" pitchFamily="34" charset="0"/>
              </a:defRPr>
            </a:lvl4pPr>
            <a:lvl5pPr algn="l" rtl="0" eaLnBrk="1" fontAlgn="base" hangingPunct="1">
              <a:lnSpc>
                <a:spcPct val="80000"/>
              </a:lnSpc>
              <a:spcBef>
                <a:spcPct val="0"/>
              </a:spcBef>
              <a:spcAft>
                <a:spcPct val="0"/>
              </a:spcAft>
              <a:defRPr sz="3200" b="1">
                <a:solidFill>
                  <a:schemeClr val="accent1"/>
                </a:solidFill>
                <a:latin typeface="Arial Black" panose="020B0A04020102020204"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anose="020B0A04020102020204"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anose="020B0A04020102020204"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anose="020B0A04020102020204"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anose="020B0A04020102020204" pitchFamily="34" charset="0"/>
              </a:defRPr>
            </a:lvl9pPr>
          </a:lstStyle>
          <a:p>
            <a:pPr algn="ctr"/>
            <a:r>
              <a:rPr lang="zh-CN" altLang="en-US" dirty="0"/>
              <a:t>我们需要警惕的是</a:t>
            </a:r>
            <a:r>
              <a:rPr lang="zh-CN" altLang="en-US" dirty="0" smtClean="0"/>
              <a:t>：</a:t>
            </a:r>
            <a:endParaRPr lang="en-US" altLang="zh-CN" dirty="0" smtClean="0"/>
          </a:p>
          <a:p>
            <a:pPr algn="ctr"/>
            <a:r>
              <a:rPr lang="zh-CN" altLang="en-US" dirty="0" smtClean="0"/>
              <a:t>在</a:t>
            </a:r>
            <a:r>
              <a:rPr lang="zh-CN" altLang="en-US" dirty="0"/>
              <a:t>我们在万花筒里自以为看尽</a:t>
            </a:r>
            <a:r>
              <a:rPr lang="zh-CN" altLang="en-US"/>
              <a:t>了</a:t>
            </a:r>
            <a:r>
              <a:rPr lang="zh-CN" altLang="en-US" smtClean="0"/>
              <a:t>世界之时，</a:t>
            </a:r>
            <a:r>
              <a:rPr lang="zh-CN" altLang="en-US" dirty="0"/>
              <a:t>而对手却在阴影里用望远镜详细看着我们</a:t>
            </a:r>
            <a:endParaRPr lang="zh-CN" altLang="en-US" dirty="0">
              <a:solidFill>
                <a:srgbClr val="FFFFFF"/>
              </a:solidFill>
              <a:latin typeface="Arial" panose="020B0604020202020204" pitchFamily="34" charset="0"/>
              <a:cs typeface="Arial" panose="020B0604020202020204" pitchFamily="34" charset="0"/>
            </a:endParaRPr>
          </a:p>
        </p:txBody>
      </p:sp>
      <p:sp>
        <p:nvSpPr>
          <p:cNvPr id="2" name="矩形 1"/>
          <p:cNvSpPr/>
          <p:nvPr/>
        </p:nvSpPr>
        <p:spPr>
          <a:xfrm>
            <a:off x="4774595" y="1908200"/>
            <a:ext cx="4852611" cy="480131"/>
          </a:xfrm>
          <a:prstGeom prst="rect">
            <a:avLst/>
          </a:prstGeom>
        </p:spPr>
        <p:txBody>
          <a:bodyPr wrap="none">
            <a:spAutoFit/>
          </a:bodyPr>
          <a:lstStyle/>
          <a:p>
            <a:pPr algn="ctr" fontAlgn="base">
              <a:lnSpc>
                <a:spcPct val="90000"/>
              </a:lnSpc>
              <a:spcBef>
                <a:spcPct val="0"/>
              </a:spcBef>
              <a:spcAft>
                <a:spcPct val="0"/>
              </a:spcAft>
            </a:pPr>
            <a:r>
              <a:rPr lang="zh-CN" altLang="en-US" sz="2800" dirty="0">
                <a:solidFill>
                  <a:schemeClr val="bg1"/>
                </a:solidFill>
                <a:latin typeface="+mj-lt"/>
                <a:ea typeface="Museo Sans For Dell" panose="02000000000000000000" pitchFamily="2" charset="0"/>
                <a:cs typeface="+mj-cs"/>
              </a:rPr>
              <a:t>感知真实态势，做真态势感知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1000"/>
                                        <p:tgtEl>
                                          <p:spTgt spid="4"/>
                                        </p:tgtEl>
                                      </p:cBhvr>
                                    </p:animEffect>
                                    <p:set>
                                      <p:cBhvr>
                                        <p:cTn id="13"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9674" y="721824"/>
            <a:ext cx="2430000" cy="1366876"/>
          </a:xfrm>
          <a:prstGeom prst="rect">
            <a:avLst/>
          </a:prstGeom>
          <a:ln>
            <a:solidFill>
              <a:schemeClr val="bg1"/>
            </a:solidFill>
            <a:miter lim="800000"/>
          </a:ln>
        </p:spPr>
      </p:pic>
      <p:pic>
        <p:nvPicPr>
          <p:cNvPr id="4" name="内容占位符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8496" y="721176"/>
            <a:ext cx="2431154" cy="1367524"/>
          </a:xfrm>
          <a:prstGeom prst="rect">
            <a:avLst/>
          </a:prstGeom>
          <a:ln>
            <a:solidFill>
              <a:schemeClr val="bg1"/>
            </a:solidFill>
            <a:miter lim="800000"/>
          </a:ln>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7078" y="721176"/>
            <a:ext cx="2431152" cy="1367524"/>
          </a:xfrm>
          <a:prstGeom prst="rect">
            <a:avLst/>
          </a:prstGeom>
          <a:ln>
            <a:solidFill>
              <a:schemeClr val="bg1"/>
            </a:solidFill>
            <a:miter lim="800000"/>
          </a:ln>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55658" y="706182"/>
            <a:ext cx="2457810" cy="1382518"/>
          </a:xfrm>
          <a:prstGeom prst="rect">
            <a:avLst/>
          </a:prstGeom>
          <a:solidFill>
            <a:schemeClr val="bg1">
              <a:lumMod val="95000"/>
            </a:schemeClr>
          </a:solidFill>
          <a:ln>
            <a:solidFill>
              <a:schemeClr val="bg1"/>
            </a:solidFill>
            <a:miter lim="800000"/>
          </a:ln>
        </p:spPr>
      </p:pic>
      <p:sp>
        <p:nvSpPr>
          <p:cNvPr id="7" name="标题 6"/>
          <p:cNvSpPr>
            <a:spLocks noGrp="1"/>
          </p:cNvSpPr>
          <p:nvPr>
            <p:ph type="title"/>
          </p:nvPr>
        </p:nvSpPr>
        <p:spPr/>
        <p:txBody>
          <a:bodyPr>
            <a:normAutofit/>
          </a:bodyPr>
          <a:lstStyle/>
          <a:p>
            <a:r>
              <a:rPr lang="zh-CN" altLang="en-US" dirty="0" smtClean="0"/>
              <a:t>态势</a:t>
            </a:r>
            <a:r>
              <a:rPr lang="zh-CN" altLang="en-US" dirty="0"/>
              <a:t>感知的普遍实施现状</a:t>
            </a:r>
          </a:p>
        </p:txBody>
      </p:sp>
      <p:sp>
        <p:nvSpPr>
          <p:cNvPr id="2" name="矩形 1"/>
          <p:cNvSpPr/>
          <p:nvPr/>
        </p:nvSpPr>
        <p:spPr>
          <a:xfrm>
            <a:off x="3600450" y="2218350"/>
            <a:ext cx="7200900" cy="246221"/>
          </a:xfrm>
          <a:prstGeom prst="rect">
            <a:avLst/>
          </a:prstGeom>
        </p:spPr>
        <p:txBody>
          <a:bodyPr>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大规模扫描探测结果、或</a:t>
            </a:r>
            <a:r>
              <a:rPr lang="zh-CN" altLang="en-US" sz="1000" b="1">
                <a:solidFill>
                  <a:schemeClr val="bg1"/>
                </a:solidFill>
                <a:latin typeface="微软雅黑" panose="020B0503020204020204" pitchFamily="34" charset="-122"/>
                <a:ea typeface="微软雅黑" panose="020B0503020204020204" pitchFamily="34" charset="-122"/>
              </a:rPr>
              <a:t>开</a:t>
            </a:r>
            <a:r>
              <a:rPr lang="zh-CN" altLang="en-US" sz="1000" b="1" smtClean="0">
                <a:solidFill>
                  <a:schemeClr val="bg1"/>
                </a:solidFill>
                <a:latin typeface="微软雅黑" panose="020B0503020204020204" pitchFamily="34" charset="-122"/>
                <a:ea typeface="微软雅黑" panose="020B0503020204020204" pitchFamily="34" charset="-122"/>
              </a:rPr>
              <a:t>源威胁情报通过可视化手段的简单，</a:t>
            </a:r>
            <a:r>
              <a:rPr lang="zh-CN" altLang="en-US" sz="1000" b="1" dirty="0">
                <a:solidFill>
                  <a:schemeClr val="bg1"/>
                </a:solidFill>
                <a:latin typeface="微软雅黑" panose="020B0503020204020204" pitchFamily="34" charset="-122"/>
                <a:ea typeface="微软雅黑" panose="020B0503020204020204" pitchFamily="34" charset="-122"/>
              </a:rPr>
              <a:t>正在将态势感知庸俗化。</a:t>
            </a:r>
          </a:p>
        </p:txBody>
      </p:sp>
    </p:spTree>
    <p:extLst>
      <p:ext uri="{BB962C8B-B14F-4D97-AF65-F5344CB8AC3E}">
        <p14:creationId xmlns:p14="http://schemas.microsoft.com/office/powerpoint/2010/main" val="18712120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nSpc>
                <a:spcPct val="160000"/>
              </a:lnSpc>
            </a:pPr>
            <a:r>
              <a:rPr lang="en-GB" altLang="zh-CN" dirty="0">
                <a:solidFill>
                  <a:srgbClr val="FFFFFF"/>
                </a:solidFill>
                <a:latin typeface="Arial" panose="020B0604020202020204" pitchFamily="34" charset="0"/>
                <a:cs typeface="Arial" panose="020B0604020202020204" pitchFamily="34" charset="0"/>
              </a:rPr>
              <a:t>Thank you</a:t>
            </a:r>
            <a:r>
              <a:rPr lang="en-GB" altLang="zh-CN" dirty="0">
                <a:solidFill>
                  <a:srgbClr val="FFFFFF"/>
                </a:solidFill>
                <a:latin typeface="Arial"/>
              </a:rPr>
              <a:t/>
            </a:r>
            <a:br>
              <a:rPr lang="en-GB" altLang="zh-CN" dirty="0">
                <a:solidFill>
                  <a:srgbClr val="FFFFFF"/>
                </a:solidFill>
                <a:latin typeface="Arial"/>
              </a:rPr>
            </a:br>
            <a:endParaRPr lang="en-US" altLang="zh-CN" dirty="0"/>
          </a:p>
        </p:txBody>
      </p:sp>
    </p:spTree>
    <p:extLst>
      <p:ext uri="{BB962C8B-B14F-4D97-AF65-F5344CB8AC3E}">
        <p14:creationId xmlns:p14="http://schemas.microsoft.com/office/powerpoint/2010/main" val="41080295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6404" y="881988"/>
            <a:ext cx="2245245" cy="1496465"/>
          </a:xfrm>
          <a:prstGeom prst="rect">
            <a:avLst/>
          </a:prstGeom>
          <a:ln>
            <a:solidFill>
              <a:schemeClr val="bg1"/>
            </a:solidFill>
            <a:miter lim="800000"/>
          </a:ln>
        </p:spPr>
      </p:pic>
      <p:pic>
        <p:nvPicPr>
          <p:cNvPr id="4" name="内容占位符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3148" y="881988"/>
            <a:ext cx="2395478" cy="1497174"/>
          </a:xfrm>
          <a:prstGeom prst="rect">
            <a:avLst/>
          </a:prstGeom>
          <a:ln>
            <a:solidFill>
              <a:schemeClr val="bg1"/>
            </a:solidFill>
            <a:miter lim="800000"/>
          </a:ln>
        </p:spPr>
      </p:pic>
      <p:sp>
        <p:nvSpPr>
          <p:cNvPr id="7" name="标题 6"/>
          <p:cNvSpPr>
            <a:spLocks noGrp="1"/>
          </p:cNvSpPr>
          <p:nvPr>
            <p:ph type="title"/>
          </p:nvPr>
        </p:nvSpPr>
        <p:spPr/>
        <p:txBody>
          <a:bodyPr>
            <a:normAutofit/>
          </a:bodyPr>
          <a:lstStyle/>
          <a:p>
            <a:r>
              <a:rPr lang="zh-CN" altLang="en-US" dirty="0"/>
              <a:t>态势感知正在成为一只被美丽尾羽所负累的飞鸟</a:t>
            </a:r>
          </a:p>
        </p:txBody>
      </p:sp>
    </p:spTree>
    <p:extLst>
      <p:ext uri="{BB962C8B-B14F-4D97-AF65-F5344CB8AC3E}">
        <p14:creationId xmlns:p14="http://schemas.microsoft.com/office/powerpoint/2010/main" val="40818605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更好的表现显示并不带来生产力</a:t>
            </a:r>
          </a:p>
        </p:txBody>
      </p:sp>
      <p:sp>
        <p:nvSpPr>
          <p:cNvPr id="5" name="文本框 4"/>
          <p:cNvSpPr txBox="1"/>
          <p:nvPr/>
        </p:nvSpPr>
        <p:spPr>
          <a:xfrm>
            <a:off x="4025189" y="2198100"/>
            <a:ext cx="2827490" cy="553998"/>
          </a:xfrm>
          <a:prstGeom prst="rect">
            <a:avLst/>
          </a:prstGeom>
          <a:noFill/>
        </p:spPr>
        <p:txBody>
          <a:bodyPr wrap="square" rtlCol="0">
            <a:spAutoFit/>
          </a:bodyPr>
          <a:lstStyle/>
          <a:p>
            <a:pPr algn="just"/>
            <a:r>
              <a:rPr lang="zh-CN" altLang="en-US" sz="1000" dirty="0" smtClean="0">
                <a:solidFill>
                  <a:schemeClr val="bg1"/>
                </a:solidFill>
              </a:rPr>
              <a:t>通过对样本分析流水线的仪表盘可视化，安天运维人员可以对流水线运行情况进行有效的观测和敢于。（</a:t>
            </a:r>
            <a:r>
              <a:rPr lang="en-US" altLang="zh-CN" sz="1000" dirty="0" smtClean="0">
                <a:solidFill>
                  <a:schemeClr val="bg1"/>
                </a:solidFill>
              </a:rPr>
              <a:t>2010</a:t>
            </a:r>
            <a:r>
              <a:rPr lang="zh-CN" altLang="en-US" sz="1000" dirty="0" smtClean="0">
                <a:solidFill>
                  <a:schemeClr val="bg1"/>
                </a:solidFill>
              </a:rPr>
              <a:t>）</a:t>
            </a:r>
            <a:endParaRPr lang="zh-CN" altLang="en-US" sz="1000" dirty="0">
              <a:solidFill>
                <a:schemeClr val="bg1"/>
              </a:solidFill>
            </a:endParaRPr>
          </a:p>
        </p:txBody>
      </p:sp>
      <p:sp>
        <p:nvSpPr>
          <p:cNvPr id="6" name="文本框 5"/>
          <p:cNvSpPr txBox="1"/>
          <p:nvPr/>
        </p:nvSpPr>
        <p:spPr>
          <a:xfrm>
            <a:off x="7560939" y="2198100"/>
            <a:ext cx="2946029" cy="553998"/>
          </a:xfrm>
          <a:prstGeom prst="rect">
            <a:avLst/>
          </a:prstGeom>
        </p:spPr>
        <p:txBody>
          <a:bodyPr wrap="square" rtlCol="0">
            <a:spAutoFit/>
          </a:bodyPr>
          <a:lstStyle/>
          <a:p>
            <a:pPr algn="just"/>
            <a:r>
              <a:rPr lang="zh-CN" altLang="en-US" sz="1000" dirty="0">
                <a:solidFill>
                  <a:schemeClr val="bg1"/>
                </a:solidFill>
              </a:rPr>
              <a:t>在安天后续的处理平台改进中，曾尝试用</a:t>
            </a:r>
            <a:r>
              <a:rPr lang="en-US" altLang="zh-CN" sz="1000" dirty="0">
                <a:solidFill>
                  <a:schemeClr val="bg1"/>
                </a:solidFill>
              </a:rPr>
              <a:t>3D</a:t>
            </a:r>
            <a:r>
              <a:rPr lang="zh-CN" altLang="en-US" sz="1000" dirty="0">
                <a:solidFill>
                  <a:schemeClr val="bg1"/>
                </a:solidFill>
              </a:rPr>
              <a:t>漫游的方式进行处理体系运行状态展示，但其实际信息价值和运维效果明显弱于</a:t>
            </a:r>
            <a:r>
              <a:rPr lang="en-US" altLang="zh-CN" sz="1000" dirty="0">
                <a:solidFill>
                  <a:schemeClr val="bg1"/>
                </a:solidFill>
              </a:rPr>
              <a:t>2D</a:t>
            </a:r>
            <a:r>
              <a:rPr lang="zh-CN" altLang="en-US" sz="1000" dirty="0">
                <a:solidFill>
                  <a:schemeClr val="bg1"/>
                </a:solidFill>
              </a:rPr>
              <a:t>（</a:t>
            </a:r>
            <a:r>
              <a:rPr lang="en-US" altLang="zh-CN" sz="1000" dirty="0">
                <a:solidFill>
                  <a:schemeClr val="bg1"/>
                </a:solidFill>
              </a:rPr>
              <a:t>2014</a:t>
            </a:r>
            <a:r>
              <a:rPr lang="zh-CN" altLang="en-US" sz="1000" dirty="0">
                <a:solidFill>
                  <a:schemeClr val="bg1"/>
                </a:solidFill>
              </a:rPr>
              <a:t>）</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600" y="588617"/>
            <a:ext cx="2847079" cy="160948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939" y="595637"/>
            <a:ext cx="2969009" cy="1609483"/>
          </a:xfrm>
          <a:prstGeom prst="rect">
            <a:avLst/>
          </a:prstGeom>
        </p:spPr>
      </p:pic>
    </p:spTree>
    <p:extLst>
      <p:ext uri="{BB962C8B-B14F-4D97-AF65-F5344CB8AC3E}">
        <p14:creationId xmlns:p14="http://schemas.microsoft.com/office/powerpoint/2010/main" val="2032432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9165933" y="708747"/>
            <a:ext cx="1402576" cy="14996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smtClean="0"/>
              <a:t>网络威胁与传统威胁的共性，向传统寻找灵感</a:t>
            </a:r>
            <a:endParaRPr lang="zh-CN" altLang="en-US" dirty="0"/>
          </a:p>
        </p:txBody>
      </p:sp>
      <p:sp>
        <p:nvSpPr>
          <p:cNvPr id="3" name="TextBox 7"/>
          <p:cNvSpPr txBox="1"/>
          <p:nvPr/>
        </p:nvSpPr>
        <p:spPr>
          <a:xfrm>
            <a:off x="4477412" y="1738440"/>
            <a:ext cx="1176941" cy="41387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lIns="61719" tIns="30860" rIns="61719" bIns="30860"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国家和政治经济集团为背景发动</a:t>
            </a:r>
          </a:p>
        </p:txBody>
      </p:sp>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01956" y="828080"/>
            <a:ext cx="927854" cy="905222"/>
          </a:xfrm>
          <a:prstGeom prst="ellipse">
            <a:avLst/>
          </a:prstGeom>
          <a:ln>
            <a:noFill/>
          </a:ln>
          <a:effectLst>
            <a:softEdge rad="31750"/>
          </a:effectLst>
        </p:spPr>
      </p:pic>
      <p:sp>
        <p:nvSpPr>
          <p:cNvPr id="5" name="右箭头 4"/>
          <p:cNvSpPr/>
          <p:nvPr/>
        </p:nvSpPr>
        <p:spPr>
          <a:xfrm>
            <a:off x="5939356" y="900088"/>
            <a:ext cx="3061744" cy="1116992"/>
          </a:xfrm>
          <a:prstGeom prst="rightArrow">
            <a:avLst/>
          </a:prstGeom>
          <a:solidFill>
            <a:srgbClr val="00B050"/>
          </a:solid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sp>
        <p:nvSpPr>
          <p:cNvPr id="6" name="云形标注 5"/>
          <p:cNvSpPr/>
          <p:nvPr/>
        </p:nvSpPr>
        <p:spPr>
          <a:xfrm>
            <a:off x="5858556" y="612056"/>
            <a:ext cx="1959266" cy="526168"/>
          </a:xfrm>
          <a:prstGeom prst="cloudCallou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19" tIns="30860" rIns="61719" bIns="30860" numCol="1" spcCol="0" rtlCol="0" fromWordArt="0" anchor="ctr" anchorCtr="0" forceAA="0" compatLnSpc="1">
            <a:prstTxWarp prst="textNoShape">
              <a:avLst/>
            </a:prstTxWarp>
            <a:noAutofit/>
          </a:bodyPr>
          <a:lstStyle/>
          <a:p>
            <a:pPr algn="ctr"/>
            <a:r>
              <a:rPr lang="zh-CN" altLang="en-US" sz="700" dirty="0" smtClean="0">
                <a:solidFill>
                  <a:schemeClr val="accent6">
                    <a:lumMod val="75000"/>
                  </a:schemeClr>
                </a:solidFill>
                <a:latin typeface="微软雅黑" panose="020B0503020204020204" pitchFamily="34" charset="-122"/>
                <a:ea typeface="微软雅黑" panose="020B0503020204020204" pitchFamily="34" charset="-122"/>
              </a:rPr>
              <a:t>横向移动 水坑攻击 </a:t>
            </a:r>
            <a:r>
              <a:rPr lang="en-US" altLang="zh-CN" sz="700" dirty="0" smtClean="0">
                <a:solidFill>
                  <a:schemeClr val="accent6">
                    <a:lumMod val="75000"/>
                  </a:schemeClr>
                </a:solidFill>
                <a:latin typeface="微软雅黑" panose="020B0503020204020204" pitchFamily="34" charset="-122"/>
                <a:ea typeface="微软雅黑" panose="020B0503020204020204" pitchFamily="34" charset="-122"/>
              </a:rPr>
              <a:t>SNS</a:t>
            </a:r>
            <a:r>
              <a:rPr lang="zh-CN" altLang="en-US" sz="700" dirty="0" smtClean="0">
                <a:solidFill>
                  <a:schemeClr val="accent6">
                    <a:lumMod val="75000"/>
                  </a:schemeClr>
                </a:solidFill>
                <a:latin typeface="微软雅黑" panose="020B0503020204020204" pitchFamily="34" charset="-122"/>
                <a:ea typeface="微软雅黑" panose="020B0503020204020204" pitchFamily="34" charset="-122"/>
              </a:rPr>
              <a:t>夹带</a:t>
            </a:r>
            <a:endParaRPr lang="en-US" altLang="zh-CN" sz="700" dirty="0" smtClean="0">
              <a:solidFill>
                <a:schemeClr val="accent6">
                  <a:lumMod val="75000"/>
                </a:schemeClr>
              </a:solidFill>
              <a:latin typeface="微软雅黑" panose="020B0503020204020204" pitchFamily="34" charset="-122"/>
              <a:ea typeface="微软雅黑" panose="020B0503020204020204" pitchFamily="34" charset="-122"/>
            </a:endParaRPr>
          </a:p>
          <a:p>
            <a:pPr algn="ctr"/>
            <a:r>
              <a:rPr lang="en-US" altLang="zh-CN" sz="700" b="1" dirty="0" smtClean="0">
                <a:solidFill>
                  <a:schemeClr val="accent6">
                    <a:lumMod val="50000"/>
                  </a:schemeClr>
                </a:solidFill>
                <a:latin typeface="微软雅黑" panose="020B0503020204020204" pitchFamily="34" charset="-122"/>
                <a:ea typeface="微软雅黑" panose="020B0503020204020204" pitchFamily="34" charset="-122"/>
              </a:rPr>
              <a:t>0Day</a:t>
            </a:r>
            <a:r>
              <a:rPr lang="zh-CN" altLang="en-US" sz="700" b="1" dirty="0" smtClean="0">
                <a:solidFill>
                  <a:schemeClr val="accent6">
                    <a:lumMod val="50000"/>
                  </a:schemeClr>
                </a:solidFill>
                <a:latin typeface="微软雅黑" panose="020B0503020204020204" pitchFamily="34" charset="-122"/>
                <a:ea typeface="微软雅黑" panose="020B0503020204020204" pitchFamily="34" charset="-122"/>
              </a:rPr>
              <a:t>漏洞 </a:t>
            </a:r>
            <a:r>
              <a:rPr lang="zh-CN" altLang="en-US" sz="700" dirty="0" smtClean="0">
                <a:solidFill>
                  <a:schemeClr val="accent6">
                    <a:lumMod val="75000"/>
                  </a:schemeClr>
                </a:solidFill>
                <a:latin typeface="微软雅黑" panose="020B0503020204020204" pitchFamily="34" charset="-122"/>
                <a:ea typeface="微软雅黑" panose="020B0503020204020204" pitchFamily="34" charset="-122"/>
              </a:rPr>
              <a:t>数字伪装 </a:t>
            </a:r>
            <a:endParaRPr lang="en-US" altLang="zh-CN" sz="700" dirty="0" smtClean="0">
              <a:solidFill>
                <a:schemeClr val="accent6">
                  <a:lumMod val="75000"/>
                </a:schemeClr>
              </a:solidFill>
              <a:latin typeface="微软雅黑" panose="020B0503020204020204" pitchFamily="34" charset="-122"/>
              <a:ea typeface="微软雅黑" panose="020B0503020204020204" pitchFamily="34" charset="-122"/>
            </a:endParaRPr>
          </a:p>
          <a:p>
            <a:pPr algn="ctr"/>
            <a:r>
              <a:rPr lang="zh-CN" altLang="en-US" sz="700" b="1" dirty="0" smtClean="0">
                <a:solidFill>
                  <a:schemeClr val="accent6">
                    <a:lumMod val="50000"/>
                  </a:schemeClr>
                </a:solidFill>
                <a:latin typeface="微软雅黑" panose="020B0503020204020204" pitchFamily="34" charset="-122"/>
                <a:ea typeface="微软雅黑" panose="020B0503020204020204" pitchFamily="34" charset="-122"/>
              </a:rPr>
              <a:t>格式</a:t>
            </a:r>
            <a:r>
              <a:rPr lang="zh-CN" altLang="en-US" sz="700" b="1" dirty="0">
                <a:solidFill>
                  <a:schemeClr val="accent6">
                    <a:lumMod val="50000"/>
                  </a:schemeClr>
                </a:solidFill>
                <a:latin typeface="微软雅黑" panose="020B0503020204020204" pitchFamily="34" charset="-122"/>
                <a:ea typeface="微软雅黑" panose="020B0503020204020204" pitchFamily="34" charset="-122"/>
              </a:rPr>
              <a:t>文档</a:t>
            </a:r>
            <a:r>
              <a:rPr lang="zh-CN" altLang="en-US" sz="700" b="1" dirty="0" smtClean="0">
                <a:solidFill>
                  <a:schemeClr val="accent6">
                    <a:lumMod val="50000"/>
                  </a:schemeClr>
                </a:solidFill>
                <a:latin typeface="微软雅黑" panose="020B0503020204020204" pitchFamily="34" charset="-122"/>
                <a:ea typeface="微软雅黑" panose="020B0503020204020204" pitchFamily="34" charset="-122"/>
              </a:rPr>
              <a:t>攻击</a:t>
            </a:r>
            <a:r>
              <a:rPr lang="en-US" altLang="zh-CN" sz="700"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sz="700" dirty="0" smtClean="0">
                <a:solidFill>
                  <a:schemeClr val="accent6">
                    <a:lumMod val="75000"/>
                  </a:schemeClr>
                </a:solidFill>
                <a:latin typeface="微软雅黑" panose="020B0503020204020204" pitchFamily="34" charset="-122"/>
                <a:ea typeface="微软雅黑" panose="020B0503020204020204" pitchFamily="34" charset="-122"/>
              </a:rPr>
              <a:t>本地化反弹</a:t>
            </a:r>
            <a:endParaRPr lang="zh-CN" altLang="en-US" sz="7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1" name="云形标注 10"/>
          <p:cNvSpPr/>
          <p:nvPr/>
        </p:nvSpPr>
        <p:spPr>
          <a:xfrm>
            <a:off x="6675227" y="1842056"/>
            <a:ext cx="1645170" cy="528341"/>
          </a:xfrm>
          <a:prstGeom prst="cloudCallout">
            <a:avLst>
              <a:gd name="adj1" fmla="val -9914"/>
              <a:gd name="adj2" fmla="val -67717"/>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19" tIns="30860" rIns="61719" bIns="30860" numCol="1" spcCol="0" rtlCol="0" fromWordArt="0" anchor="ctr" anchorCtr="0" forceAA="0" compatLnSpc="1">
            <a:prstTxWarp prst="textNoShape">
              <a:avLst/>
            </a:prstTxWarp>
            <a:noAutofit/>
          </a:bodyPr>
          <a:lstStyle/>
          <a:p>
            <a:pPr algn="ctr"/>
            <a:r>
              <a:rPr lang="zh-CN" altLang="en-US" sz="700" dirty="0" smtClean="0">
                <a:solidFill>
                  <a:schemeClr val="accent1">
                    <a:lumMod val="60000"/>
                    <a:lumOff val="40000"/>
                  </a:schemeClr>
                </a:solidFill>
                <a:latin typeface="微软雅黑" panose="020B0503020204020204" pitchFamily="34" charset="-122"/>
                <a:ea typeface="微软雅黑" panose="020B0503020204020204" pitchFamily="34" charset="-122"/>
              </a:rPr>
              <a:t>反复进入 坚定动机 </a:t>
            </a:r>
            <a:endParaRPr lang="en-US" altLang="zh-CN" sz="700" dirty="0" smtClean="0">
              <a:solidFill>
                <a:schemeClr val="accent1">
                  <a:lumMod val="60000"/>
                  <a:lumOff val="40000"/>
                </a:schemeClr>
              </a:solidFill>
              <a:latin typeface="微软雅黑" panose="020B0503020204020204" pitchFamily="34" charset="-122"/>
              <a:ea typeface="微软雅黑" panose="020B0503020204020204" pitchFamily="34" charset="-122"/>
            </a:endParaRPr>
          </a:p>
          <a:p>
            <a:pPr algn="ctr"/>
            <a:r>
              <a:rPr lang="zh-CN" altLang="en-US" sz="700" b="1" dirty="0" smtClean="0">
                <a:solidFill>
                  <a:schemeClr val="accent1">
                    <a:lumMod val="75000"/>
                  </a:schemeClr>
                </a:solidFill>
                <a:latin typeface="微软雅黑" panose="020B0503020204020204" pitchFamily="34" charset="-122"/>
                <a:ea typeface="微软雅黑" panose="020B0503020204020204" pitchFamily="34" charset="-122"/>
              </a:rPr>
              <a:t>隐蔽通讯 </a:t>
            </a:r>
            <a:r>
              <a:rPr lang="zh-CN" altLang="en-US" sz="700" dirty="0" smtClean="0">
                <a:solidFill>
                  <a:schemeClr val="accent1">
                    <a:lumMod val="60000"/>
                    <a:lumOff val="40000"/>
                  </a:schemeClr>
                </a:solidFill>
                <a:latin typeface="微软雅黑" panose="020B0503020204020204" pitchFamily="34" charset="-122"/>
                <a:ea typeface="微软雅黑" panose="020B0503020204020204" pitchFamily="34" charset="-122"/>
              </a:rPr>
              <a:t>人员带入</a:t>
            </a:r>
            <a:endParaRPr lang="en-US" altLang="zh-CN" sz="700" dirty="0" smtClean="0">
              <a:solidFill>
                <a:schemeClr val="accent1">
                  <a:lumMod val="60000"/>
                  <a:lumOff val="40000"/>
                </a:schemeClr>
              </a:solidFill>
              <a:latin typeface="微软雅黑" panose="020B0503020204020204" pitchFamily="34" charset="-122"/>
              <a:ea typeface="微软雅黑" panose="020B0503020204020204" pitchFamily="34" charset="-122"/>
            </a:endParaRPr>
          </a:p>
          <a:p>
            <a:pPr algn="ctr"/>
            <a:r>
              <a:rPr lang="zh-CN" altLang="en-US" sz="700" dirty="0" smtClean="0">
                <a:solidFill>
                  <a:schemeClr val="accent1">
                    <a:lumMod val="60000"/>
                    <a:lumOff val="40000"/>
                  </a:schemeClr>
                </a:solidFill>
                <a:latin typeface="微软雅黑" panose="020B0503020204020204" pitchFamily="34" charset="-122"/>
                <a:ea typeface="微软雅黑" panose="020B0503020204020204" pitchFamily="34" charset="-122"/>
              </a:rPr>
              <a:t>作业意志持久化</a:t>
            </a:r>
            <a:endParaRPr lang="en-US" altLang="zh-CN" sz="700" dirty="0" smtClean="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5946299" y="1085203"/>
            <a:ext cx="862737" cy="461665"/>
          </a:xfrm>
          <a:prstGeom prst="rect">
            <a:avLst/>
          </a:prstGeom>
        </p:spPr>
        <p:txBody>
          <a:bodyPr wrap="none">
            <a:spAutoFit/>
          </a:bodyPr>
          <a:lstStyle/>
          <a:p>
            <a:pPr lvl="0"/>
            <a:r>
              <a:rPr lang="en-US" altLang="zh-CN" sz="2400" b="1" dirty="0" smtClean="0">
                <a:solidFill>
                  <a:schemeClr val="bg1"/>
                </a:solidFill>
              </a:rPr>
              <a:t>A</a:t>
            </a:r>
            <a:r>
              <a:rPr lang="en-US" altLang="zh-CN" sz="1100" b="1" dirty="0" smtClean="0">
                <a:solidFill>
                  <a:schemeClr val="bg1"/>
                </a:solidFill>
              </a:rPr>
              <a:t>dvanced</a:t>
            </a:r>
            <a:endParaRPr lang="en-US" altLang="zh-CN" sz="1100" b="1" dirty="0">
              <a:solidFill>
                <a:schemeClr val="bg1"/>
              </a:solidFill>
            </a:endParaRPr>
          </a:p>
        </p:txBody>
      </p:sp>
      <p:sp>
        <p:nvSpPr>
          <p:cNvPr id="13" name="TextBox 11"/>
          <p:cNvSpPr txBox="1"/>
          <p:nvPr/>
        </p:nvSpPr>
        <p:spPr>
          <a:xfrm>
            <a:off x="5883336" y="1471643"/>
            <a:ext cx="971029" cy="231600"/>
          </a:xfrm>
          <a:prstGeom prst="rect">
            <a:avLst/>
          </a:prstGeom>
          <a:noFill/>
          <a:ln>
            <a:noFill/>
          </a:ln>
        </p:spPr>
        <p:style>
          <a:lnRef idx="3">
            <a:schemeClr val="lt1"/>
          </a:lnRef>
          <a:fillRef idx="1">
            <a:schemeClr val="accent6"/>
          </a:fillRef>
          <a:effectRef idx="1">
            <a:schemeClr val="accent6"/>
          </a:effectRef>
          <a:fontRef idx="minor">
            <a:schemeClr val="lt1"/>
          </a:fontRef>
        </p:style>
        <p:txBody>
          <a:bodyPr wrap="none" lIns="61719" tIns="30860" rIns="61719" bIns="30860" rtlCol="0">
            <a:spAutoFit/>
          </a:bodyPr>
          <a:lstStyle/>
          <a:p>
            <a:pPr algn="ctr"/>
            <a:r>
              <a:rPr lang="zh-CN" altLang="en-US" sz="1100" b="1" dirty="0">
                <a:latin typeface="微软雅黑" panose="020B0503020204020204" pitchFamily="34" charset="-122"/>
                <a:ea typeface="微软雅黑" panose="020B0503020204020204" pitchFamily="34" charset="-122"/>
              </a:rPr>
              <a:t>高级（能力）</a:t>
            </a:r>
          </a:p>
        </p:txBody>
      </p:sp>
      <p:sp>
        <p:nvSpPr>
          <p:cNvPr id="14" name="TextBox 11"/>
          <p:cNvSpPr txBox="1"/>
          <p:nvPr/>
        </p:nvSpPr>
        <p:spPr>
          <a:xfrm>
            <a:off x="6899764" y="1471643"/>
            <a:ext cx="1112093" cy="231600"/>
          </a:xfrm>
          <a:prstGeom prst="rect">
            <a:avLst/>
          </a:prstGeom>
          <a:noFill/>
          <a:ln>
            <a:noFill/>
          </a:ln>
        </p:spPr>
        <p:style>
          <a:lnRef idx="3">
            <a:schemeClr val="lt1"/>
          </a:lnRef>
          <a:fillRef idx="1">
            <a:schemeClr val="accent6"/>
          </a:fillRef>
          <a:effectRef idx="1">
            <a:schemeClr val="accent6"/>
          </a:effectRef>
          <a:fontRef idx="minor">
            <a:schemeClr val="lt1"/>
          </a:fontRef>
        </p:style>
        <p:txBody>
          <a:bodyPr wrap="none" lIns="61719" tIns="30860" rIns="61719" bIns="30860" rtlCol="0">
            <a:spAutoFit/>
          </a:bodyPr>
          <a:lstStyle/>
          <a:p>
            <a:pPr algn="ctr"/>
            <a:r>
              <a:rPr lang="zh-CN" altLang="en-US" sz="1100" b="1" dirty="0">
                <a:latin typeface="微软雅黑" panose="020B0503020204020204" pitchFamily="34" charset="-122"/>
                <a:ea typeface="微软雅黑" panose="020B0503020204020204" pitchFamily="34" charset="-122"/>
              </a:rPr>
              <a:t>持续性（意图）</a:t>
            </a:r>
          </a:p>
        </p:txBody>
      </p:sp>
      <p:sp>
        <p:nvSpPr>
          <p:cNvPr id="15" name="矩形 14"/>
          <p:cNvSpPr/>
          <p:nvPr/>
        </p:nvSpPr>
        <p:spPr>
          <a:xfrm>
            <a:off x="7033258" y="1085203"/>
            <a:ext cx="861133" cy="461665"/>
          </a:xfrm>
          <a:prstGeom prst="rect">
            <a:avLst/>
          </a:prstGeom>
        </p:spPr>
        <p:txBody>
          <a:bodyPr wrap="none">
            <a:spAutoFit/>
          </a:bodyPr>
          <a:lstStyle/>
          <a:p>
            <a:pPr lvl="0"/>
            <a:r>
              <a:rPr lang="en-US" altLang="zh-CN" sz="2400" b="1" dirty="0" smtClean="0">
                <a:solidFill>
                  <a:schemeClr val="bg1"/>
                </a:solidFill>
              </a:rPr>
              <a:t>P</a:t>
            </a:r>
            <a:r>
              <a:rPr lang="en-US" altLang="zh-CN" sz="1100" b="1" dirty="0" smtClean="0">
                <a:solidFill>
                  <a:schemeClr val="bg1"/>
                </a:solidFill>
              </a:rPr>
              <a:t>ersistent</a:t>
            </a:r>
            <a:endParaRPr lang="en-US" altLang="zh-CN" sz="1100" b="1" dirty="0">
              <a:solidFill>
                <a:schemeClr val="bg1"/>
              </a:solidFill>
            </a:endParaRPr>
          </a:p>
        </p:txBody>
      </p:sp>
      <p:sp>
        <p:nvSpPr>
          <p:cNvPr id="17" name="TextBox 11"/>
          <p:cNvSpPr txBox="1"/>
          <p:nvPr/>
        </p:nvSpPr>
        <p:spPr>
          <a:xfrm>
            <a:off x="8179394" y="1471643"/>
            <a:ext cx="406772" cy="231600"/>
          </a:xfrm>
          <a:prstGeom prst="rect">
            <a:avLst/>
          </a:prstGeom>
          <a:noFill/>
          <a:ln>
            <a:noFill/>
          </a:ln>
        </p:spPr>
        <p:style>
          <a:lnRef idx="3">
            <a:schemeClr val="lt1"/>
          </a:lnRef>
          <a:fillRef idx="1">
            <a:schemeClr val="accent6"/>
          </a:fillRef>
          <a:effectRef idx="1">
            <a:schemeClr val="accent6"/>
          </a:effectRef>
          <a:fontRef idx="minor">
            <a:schemeClr val="lt1"/>
          </a:fontRef>
        </p:style>
        <p:txBody>
          <a:bodyPr wrap="none" lIns="61719" tIns="30860" rIns="61719" bIns="30860" rtlCol="0">
            <a:spAutoFit/>
          </a:bodyPr>
          <a:lstStyle/>
          <a:p>
            <a:pPr algn="ctr"/>
            <a:r>
              <a:rPr lang="zh-CN" altLang="en-US" sz="1100" b="1" dirty="0" smtClean="0">
                <a:latin typeface="微软雅黑" panose="020B0503020204020204" pitchFamily="34" charset="-122"/>
                <a:ea typeface="微软雅黑" panose="020B0503020204020204" pitchFamily="34" charset="-122"/>
              </a:rPr>
              <a:t>威胁</a:t>
            </a:r>
            <a:endParaRPr lang="zh-CN" altLang="en-US" sz="1100" b="1" dirty="0">
              <a:latin typeface="微软雅黑" panose="020B0503020204020204" pitchFamily="34" charset="-122"/>
              <a:ea typeface="微软雅黑" panose="020B0503020204020204" pitchFamily="34" charset="-122"/>
            </a:endParaRPr>
          </a:p>
        </p:txBody>
      </p:sp>
      <p:sp>
        <p:nvSpPr>
          <p:cNvPr id="18" name="矩形 17"/>
          <p:cNvSpPr/>
          <p:nvPr/>
        </p:nvSpPr>
        <p:spPr>
          <a:xfrm>
            <a:off x="8053454" y="1067836"/>
            <a:ext cx="651140" cy="461665"/>
          </a:xfrm>
          <a:prstGeom prst="rect">
            <a:avLst/>
          </a:prstGeom>
        </p:spPr>
        <p:txBody>
          <a:bodyPr wrap="none">
            <a:spAutoFit/>
          </a:bodyPr>
          <a:lstStyle/>
          <a:p>
            <a:pPr lvl="0"/>
            <a:r>
              <a:rPr lang="en-US" altLang="zh-CN" sz="2400" b="1" dirty="0" smtClean="0">
                <a:solidFill>
                  <a:schemeClr val="bg1"/>
                </a:solidFill>
              </a:rPr>
              <a:t>T</a:t>
            </a:r>
            <a:r>
              <a:rPr lang="en-US" altLang="zh-CN" sz="1100" b="1" dirty="0" smtClean="0">
                <a:solidFill>
                  <a:schemeClr val="bg1"/>
                </a:solidFill>
              </a:rPr>
              <a:t>hreat</a:t>
            </a:r>
            <a:endParaRPr lang="en-US" altLang="zh-CN" sz="1100" b="1" dirty="0">
              <a:solidFill>
                <a:schemeClr val="bg1"/>
              </a:solidFill>
            </a:endParaRPr>
          </a:p>
        </p:txBody>
      </p:sp>
      <p:sp>
        <p:nvSpPr>
          <p:cNvPr id="19" name="TextBox 2"/>
          <p:cNvSpPr txBox="1"/>
          <p:nvPr/>
        </p:nvSpPr>
        <p:spPr>
          <a:xfrm>
            <a:off x="6762592" y="1250532"/>
            <a:ext cx="306494" cy="238207"/>
          </a:xfrm>
          <a:prstGeom prst="rect">
            <a:avLst/>
          </a:prstGeom>
          <a:noFill/>
        </p:spPr>
        <p:txBody>
          <a:bodyPr wrap="none" rtlCol="0">
            <a:spAutoFit/>
          </a:bodyPr>
          <a:lstStyle/>
          <a:p>
            <a:r>
              <a:rPr lang="zh-CN" altLang="en-US" sz="948" b="1" dirty="0">
                <a:solidFill>
                  <a:schemeClr val="bg1"/>
                </a:solidFill>
                <a:latin typeface="仿宋"/>
                <a:ea typeface="仿宋"/>
              </a:rPr>
              <a:t>╳</a:t>
            </a:r>
            <a:endParaRPr lang="zh-CN" altLang="en-US" sz="948" b="1" dirty="0">
              <a:solidFill>
                <a:schemeClr val="bg1"/>
              </a:solidFill>
            </a:endParaRPr>
          </a:p>
        </p:txBody>
      </p:sp>
      <p:sp>
        <p:nvSpPr>
          <p:cNvPr id="20" name="TextBox 2"/>
          <p:cNvSpPr txBox="1"/>
          <p:nvPr/>
        </p:nvSpPr>
        <p:spPr>
          <a:xfrm>
            <a:off x="7817822" y="1085203"/>
            <a:ext cx="288549" cy="523220"/>
          </a:xfrm>
          <a:prstGeom prst="rect">
            <a:avLst/>
          </a:prstGeom>
          <a:noFill/>
        </p:spPr>
        <p:txBody>
          <a:bodyPr wrap="square" rtlCol="0">
            <a:spAutoFit/>
          </a:bodyPr>
          <a:lstStyle/>
          <a:p>
            <a:r>
              <a:rPr lang="en-US" altLang="zh-CN" sz="2800" b="1" dirty="0">
                <a:solidFill>
                  <a:schemeClr val="bg1"/>
                </a:solidFill>
                <a:latin typeface="仿宋"/>
                <a:ea typeface="仿宋"/>
              </a:rPr>
              <a:t>=</a:t>
            </a:r>
            <a:endParaRPr lang="zh-CN" altLang="en-US" sz="2800" b="1" dirty="0">
              <a:solidFill>
                <a:schemeClr val="bg1"/>
              </a:solidFill>
              <a:latin typeface="仿宋"/>
              <a:ea typeface="仿宋"/>
            </a:endParaRPr>
          </a:p>
        </p:txBody>
      </p:sp>
      <p:pic>
        <p:nvPicPr>
          <p:cNvPr id="21" name="图片 20"/>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5667" t="194" r="22487" b="-194"/>
          <a:stretch/>
        </p:blipFill>
        <p:spPr>
          <a:xfrm>
            <a:off x="9119156" y="687058"/>
            <a:ext cx="1600004" cy="1543050"/>
          </a:xfrm>
          <a:prstGeom prst="rect">
            <a:avLst/>
          </a:prstGeom>
        </p:spPr>
      </p:pic>
      <p:sp>
        <p:nvSpPr>
          <p:cNvPr id="23" name="矩形 22"/>
          <p:cNvSpPr/>
          <p:nvPr/>
        </p:nvSpPr>
        <p:spPr>
          <a:xfrm>
            <a:off x="9216481" y="1209314"/>
            <a:ext cx="1301480" cy="523988"/>
          </a:xfrm>
          <a:prstGeom prst="rect">
            <a:avLst/>
          </a:prstGeom>
        </p:spPr>
        <p:txBody>
          <a:bodyPr wrap="square" lIns="61719" tIns="30860" rIns="61719" bIns="30860">
            <a:spAutoFit/>
          </a:bodyPr>
          <a:lstStyle/>
          <a:p>
            <a:pPr algn="ctr"/>
            <a:r>
              <a:rPr lang="zh-CN" altLang="en-US" sz="1000" b="1" dirty="0">
                <a:latin typeface="微软雅黑" panose="020B0503020204020204" pitchFamily="34" charset="-122"/>
                <a:ea typeface="微软雅黑" panose="020B0503020204020204" pitchFamily="34" charset="-122"/>
              </a:rPr>
              <a:t>战略目标</a:t>
            </a:r>
            <a:endParaRPr lang="en-US" altLang="zh-CN" sz="1000" b="1" dirty="0">
              <a:latin typeface="微软雅黑" panose="020B0503020204020204" pitchFamily="34" charset="-122"/>
              <a:ea typeface="微软雅黑" panose="020B0503020204020204" pitchFamily="34" charset="-122"/>
            </a:endParaRPr>
          </a:p>
          <a:p>
            <a:pPr algn="ctr"/>
            <a:r>
              <a:rPr lang="zh-CN" altLang="en-US" sz="1000" b="1" dirty="0">
                <a:latin typeface="微软雅黑" panose="020B0503020204020204" pitchFamily="34" charset="-122"/>
                <a:ea typeface="微软雅黑" panose="020B0503020204020204" pitchFamily="34" charset="-122"/>
              </a:rPr>
              <a:t>基础设施</a:t>
            </a:r>
            <a:endParaRPr lang="en-US" altLang="zh-CN" sz="1000" b="1" dirty="0">
              <a:latin typeface="微软雅黑" panose="020B0503020204020204" pitchFamily="34" charset="-122"/>
              <a:ea typeface="微软雅黑" panose="020B0503020204020204" pitchFamily="34" charset="-122"/>
            </a:endParaRPr>
          </a:p>
          <a:p>
            <a:pPr algn="ctr"/>
            <a:r>
              <a:rPr lang="zh-CN" altLang="en-US" sz="1000" b="1" dirty="0">
                <a:latin typeface="微软雅黑" panose="020B0503020204020204" pitchFamily="34" charset="-122"/>
                <a:ea typeface="微软雅黑" panose="020B0503020204020204" pitchFamily="34" charset="-122"/>
              </a:rPr>
              <a:t>特定高价值目标</a:t>
            </a:r>
          </a:p>
        </p:txBody>
      </p:sp>
      <p:sp>
        <p:nvSpPr>
          <p:cNvPr id="24" name="文本框 23"/>
          <p:cNvSpPr txBox="1"/>
          <p:nvPr/>
        </p:nvSpPr>
        <p:spPr>
          <a:xfrm>
            <a:off x="6219458" y="2420887"/>
            <a:ext cx="2159566"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威胁是能力和意图的乘积</a:t>
            </a:r>
          </a:p>
        </p:txBody>
      </p:sp>
    </p:spTree>
    <p:extLst>
      <p:ext uri="{BB962C8B-B14F-4D97-AF65-F5344CB8AC3E}">
        <p14:creationId xmlns:p14="http://schemas.microsoft.com/office/powerpoint/2010/main" val="95251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具有物理作业等效性成为是网络威胁转化核心标志</a:t>
            </a:r>
          </a:p>
        </p:txBody>
      </p:sp>
      <p:pic>
        <p:nvPicPr>
          <p:cNvPr id="4" name="图片 3"/>
          <p:cNvPicPr>
            <a:picLocks noChangeAspect="1"/>
          </p:cNvPicPr>
          <p:nvPr/>
        </p:nvPicPr>
        <p:blipFill>
          <a:blip r:embed="rId2"/>
          <a:stretch>
            <a:fillRect/>
          </a:stretch>
        </p:blipFill>
        <p:spPr>
          <a:xfrm>
            <a:off x="2340360" y="459595"/>
            <a:ext cx="9757084" cy="1887509"/>
          </a:xfrm>
          <a:prstGeom prst="rect">
            <a:avLst/>
          </a:prstGeom>
        </p:spPr>
      </p:pic>
      <p:sp>
        <p:nvSpPr>
          <p:cNvPr id="5" name="文本框 4"/>
          <p:cNvSpPr txBox="1"/>
          <p:nvPr/>
        </p:nvSpPr>
        <p:spPr>
          <a:xfrm>
            <a:off x="2340360" y="2347104"/>
            <a:ext cx="9757084" cy="46166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zh-CN" sz="800" b="1" i="1" dirty="0">
                <a:latin typeface="Times New Roman" panose="02020603050405020304" pitchFamily="18" charset="0"/>
                <a:ea typeface="微软雅黑" panose="020B0503020204020204" pitchFamily="34" charset="-122"/>
                <a:cs typeface="Times New Roman" panose="02020603050405020304" pitchFamily="18" charset="0"/>
              </a:rPr>
              <a:t>网络</a:t>
            </a:r>
            <a:r>
              <a:rPr lang="zh-CN" altLang="en-US" sz="800" b="1" i="1" dirty="0">
                <a:latin typeface="Times New Roman" panose="02020603050405020304" pitchFamily="18" charset="0"/>
                <a:ea typeface="微软雅黑" panose="020B0503020204020204" pitchFamily="34" charset="-122"/>
                <a:cs typeface="Times New Roman" panose="02020603050405020304" pitchFamily="18" charset="0"/>
              </a:rPr>
              <a:t>武器</a:t>
            </a:r>
            <a:r>
              <a:rPr lang="zh-CN" altLang="zh-CN" sz="800" b="1" i="1" dirty="0">
                <a:latin typeface="Times New Roman" panose="02020603050405020304" pitchFamily="18" charset="0"/>
                <a:ea typeface="微软雅黑" panose="020B0503020204020204" pitchFamily="34" charset="-122"/>
                <a:cs typeface="Times New Roman" panose="02020603050405020304" pitchFamily="18" charset="0"/>
              </a:rPr>
              <a:t>可以有许多适应环境的属性。从生命周期成本的角度来看，它们比其他武器系统更优越</a:t>
            </a:r>
            <a:r>
              <a:rPr lang="zh-CN" altLang="zh-CN" sz="800" i="1" dirty="0">
                <a:latin typeface="Times New Roman" panose="02020603050405020304" pitchFamily="18" charset="0"/>
                <a:ea typeface="微软雅黑" panose="020B0503020204020204" pitchFamily="34" charset="-122"/>
                <a:cs typeface="Times New Roman" panose="02020603050405020304" pitchFamily="18" charset="0"/>
              </a:rPr>
              <a:t>。这些系统都具有研究及开发成本，空间计划和传统平台也有很大的生产和部署成本，而网络武器的成本是最低的。网络和太空武器具有非常低的运营和维护成本，而传统武器系统的成本则是非常高的。总之，所有武器的成本曲线最初都是陡峭的，但是网络武器的下降速度最快，其次是空间武器，最后是传统平台。</a:t>
            </a:r>
            <a:endParaRPr lang="en-US" altLang="zh-CN" sz="800" i="1" dirty="0">
              <a:latin typeface="Times New Roman" panose="02020603050405020304" pitchFamily="18" charset="0"/>
              <a:ea typeface="微软雅黑" panose="020B0503020204020204" pitchFamily="34" charset="-122"/>
              <a:cs typeface="Times New Roman" panose="02020603050405020304" pitchFamily="18" charset="0"/>
            </a:endParaRPr>
          </a:p>
          <a:p>
            <a:pPr algn="r"/>
            <a:r>
              <a:rPr lang="en-US" altLang="zh-CN" sz="800" i="1" dirty="0">
                <a:latin typeface="Times New Roman" panose="02020603050405020304" pitchFamily="18" charset="0"/>
                <a:ea typeface="微软雅黑" panose="020B0503020204020204" pitchFamily="34" charset="-122"/>
                <a:cs typeface="Times New Roman" panose="02020603050405020304" pitchFamily="18" charset="0"/>
              </a:rPr>
              <a:t>——Maren </a:t>
            </a:r>
            <a:r>
              <a:rPr lang="en-US" altLang="zh-CN" sz="800" i="1" dirty="0" err="1">
                <a:latin typeface="Times New Roman" panose="02020603050405020304" pitchFamily="18" charset="0"/>
                <a:ea typeface="微软雅黑" panose="020B0503020204020204" pitchFamily="34" charset="-122"/>
                <a:cs typeface="Times New Roman" panose="02020603050405020304" pitchFamily="18" charset="0"/>
              </a:rPr>
              <a:t>Leed</a:t>
            </a:r>
            <a:r>
              <a:rPr lang="zh-CN" altLang="en-US" sz="800" i="1" dirty="0">
                <a:latin typeface="Times New Roman" panose="02020603050405020304" pitchFamily="18" charset="0"/>
                <a:ea typeface="微软雅黑" panose="020B0503020204020204" pitchFamily="34" charset="-122"/>
                <a:cs typeface="Times New Roman" panose="02020603050405020304" pitchFamily="18" charset="0"/>
              </a:rPr>
              <a:t>（美国陆军参谋长高级顾问）</a:t>
            </a:r>
          </a:p>
        </p:txBody>
      </p:sp>
    </p:spTree>
    <p:extLst>
      <p:ext uri="{BB962C8B-B14F-4D97-AF65-F5344CB8AC3E}">
        <p14:creationId xmlns:p14="http://schemas.microsoft.com/office/powerpoint/2010/main" val="17252429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从震网到乌克兰停电与仿冒必加勒索攻击事件</a:t>
            </a:r>
          </a:p>
        </p:txBody>
      </p:sp>
      <p:pic>
        <p:nvPicPr>
          <p:cNvPr id="4" name="图片 3"/>
          <p:cNvPicPr>
            <a:picLocks noChangeAspect="1"/>
          </p:cNvPicPr>
          <p:nvPr/>
        </p:nvPicPr>
        <p:blipFill>
          <a:blip r:embed="rId3"/>
          <a:stretch>
            <a:fillRect/>
          </a:stretch>
        </p:blipFill>
        <p:spPr>
          <a:xfrm>
            <a:off x="3522920" y="540048"/>
            <a:ext cx="7355960" cy="2184997"/>
          </a:xfrm>
          <a:prstGeom prst="rect">
            <a:avLst/>
          </a:prstGeom>
        </p:spPr>
      </p:pic>
    </p:spTree>
    <p:extLst>
      <p:ext uri="{BB962C8B-B14F-4D97-AF65-F5344CB8AC3E}">
        <p14:creationId xmlns:p14="http://schemas.microsoft.com/office/powerpoint/2010/main" val="14005716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70524150133"/>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524150133"/>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1227</TotalTime>
  <Words>2947</Words>
  <Application>Microsoft Office PowerPoint</Application>
  <PresentationFormat>自定义</PresentationFormat>
  <Paragraphs>376</Paragraphs>
  <Slides>40</Slides>
  <Notes>15</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40</vt:i4>
      </vt:variant>
    </vt:vector>
  </HeadingPairs>
  <TitlesOfParts>
    <vt:vector size="43" baseType="lpstr">
      <vt:lpstr>Office 主题​​</vt:lpstr>
      <vt:lpstr>Picture.PicObj.1</vt:lpstr>
      <vt:lpstr>Visio</vt:lpstr>
      <vt:lpstr>真·态势感知(上) ——态势感知的支撑和价值落地 </vt:lpstr>
      <vt:lpstr>报告提纲与参考资料</vt:lpstr>
      <vt:lpstr>现状反思与回归本源</vt:lpstr>
      <vt:lpstr>态势感知的普遍实施现状</vt:lpstr>
      <vt:lpstr>态势感知正在成为一只被美丽尾羽所负累的飞鸟</vt:lpstr>
      <vt:lpstr>更好的表现显示并不带来生产力</vt:lpstr>
      <vt:lpstr>网络威胁与传统威胁的共性，向传统寻找灵感</vt:lpstr>
      <vt:lpstr>具有物理作业等效性成为是网络威胁转化核心标志</vt:lpstr>
      <vt:lpstr>从震网到乌克兰停电与仿冒必加勒索攻击事件</vt:lpstr>
      <vt:lpstr>基于共性规律基础上的差异性</vt:lpstr>
      <vt:lpstr>在共性要素上看待问题需求</vt:lpstr>
      <vt:lpstr>回归本源和要求</vt:lpstr>
      <vt:lpstr>达成可操作化网空行动操作员态势感知需求</vt:lpstr>
      <vt:lpstr>PowerPoint 演示文稿</vt:lpstr>
      <vt:lpstr>态势感知是SOC和SIEM的整容版吗？</vt:lpstr>
      <vt:lpstr>传统IDS的基础日志（五元组+描述）与可选内容</vt:lpstr>
      <vt:lpstr>从五元素到十三元组的全要素日志采集</vt:lpstr>
      <vt:lpstr>全要素+向量提取 有效支撑态势感知</vt:lpstr>
      <vt:lpstr>流量侧的全要素采集-改变对抗时空</vt:lpstr>
      <vt:lpstr>对象处理（沙箱的必要性和沙箱带来的惰性）</vt:lpstr>
      <vt:lpstr>载荷检测引擎：从检测器到检测分析器</vt:lpstr>
      <vt:lpstr>下一代威胁检测引擎全格式解析能力</vt:lpstr>
      <vt:lpstr>传统的威胁检测引擎到下一代威胁引擎</vt:lpstr>
      <vt:lpstr>端点侧全要素采集和全向量分析(EDR)</vt:lpstr>
      <vt:lpstr>有效防护和价值落地</vt:lpstr>
      <vt:lpstr>预见力未必能有效转化</vt:lpstr>
      <vt:lpstr>从Wannacry的巨大响应成本看有效防护的价值</vt:lpstr>
      <vt:lpstr>巨大而奢侈的应急成本</vt:lpstr>
      <vt:lpstr>机理型布防是一种有效防护</vt:lpstr>
      <vt:lpstr>有效防护与态势感知间的关系</vt:lpstr>
      <vt:lpstr>视角变换与支撑体系</vt:lpstr>
      <vt:lpstr>视角：从以事件为中心到以资产为中心</vt:lpstr>
      <vt:lpstr>从威胁检测到威胁认知的提升</vt:lpstr>
      <vt:lpstr>来自南亚次大陆网络攻击的部分威胁认知</vt:lpstr>
      <vt:lpstr>支撑态势感知：冰山还是大黄鸭这是个问题</vt:lpstr>
      <vt:lpstr>水面之上和水面之下</vt:lpstr>
      <vt:lpstr>建立应对安全问题的有效“敌情想定”</vt:lpstr>
      <vt:lpstr>特别关注：态势感知也是攻击方能力(Camberdada计划)</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HRH</dc:creator>
  <cp:lastModifiedBy>Administrator</cp:lastModifiedBy>
  <cp:revision>305</cp:revision>
  <dcterms:created xsi:type="dcterms:W3CDTF">2017-06-09T09:37:00Z</dcterms:created>
  <dcterms:modified xsi:type="dcterms:W3CDTF">2017-07-25T12:11:04Z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